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handoutMasterIdLst>
    <p:handoutMasterId r:id="rId25"/>
  </p:handoutMasterIdLst>
  <p:sldIdLst>
    <p:sldId id="256" r:id="rId2"/>
    <p:sldId id="263" r:id="rId3"/>
    <p:sldId id="264" r:id="rId4"/>
    <p:sldId id="265" r:id="rId5"/>
    <p:sldId id="266" r:id="rId6"/>
    <p:sldId id="267" r:id="rId7"/>
    <p:sldId id="261" r:id="rId8"/>
    <p:sldId id="262" r:id="rId9"/>
    <p:sldId id="260" r:id="rId10"/>
    <p:sldId id="257" r:id="rId11"/>
    <p:sldId id="271" r:id="rId12"/>
    <p:sldId id="269" r:id="rId13"/>
    <p:sldId id="273" r:id="rId14"/>
    <p:sldId id="280" r:id="rId15"/>
    <p:sldId id="276" r:id="rId16"/>
    <p:sldId id="275" r:id="rId17"/>
    <p:sldId id="270" r:id="rId18"/>
    <p:sldId id="274" r:id="rId19"/>
    <p:sldId id="279" r:id="rId20"/>
    <p:sldId id="277" r:id="rId21"/>
    <p:sldId id="278" r:id="rId22"/>
    <p:sldId id="281" r:id="rId2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0F0"/>
    <a:srgbClr val="F0F0F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6364" autoAdjust="0"/>
    <p:restoredTop sz="99416" autoAdjust="0"/>
  </p:normalViewPr>
  <p:slideViewPr>
    <p:cSldViewPr snapToGrid="0" snapToObjects="1">
      <p:cViewPr varScale="1">
        <p:scale>
          <a:sx n="153" d="100"/>
          <a:sy n="153" d="100"/>
        </p:scale>
        <p:origin x="-760" y="-104"/>
      </p:cViewPr>
      <p:guideLst>
        <p:guide orient="horz" pos="1620"/>
        <p:guide pos="2880"/>
      </p:guideLst>
    </p:cSldViewPr>
  </p:slideViewPr>
  <p:notesTextViewPr>
    <p:cViewPr>
      <p:scale>
        <a:sx n="100" d="100"/>
        <a:sy n="100" d="100"/>
      </p:scale>
      <p:origin x="0" y="0"/>
    </p:cViewPr>
  </p:notesTextViewPr>
  <p:sorterViewPr>
    <p:cViewPr>
      <p:scale>
        <a:sx n="132" d="100"/>
        <a:sy n="132" d="100"/>
      </p:scale>
      <p:origin x="0" y="256"/>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handoutMaster" Target="handoutMasters/handout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0DF65E-6B85-9B4F-86C0-A276106FA2BC}" type="datetimeFigureOut">
              <a:rPr lang="en-US" smtClean="0"/>
              <a:t>8/5/17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5D697E9-0B02-0247-9CB2-FE07A5B0DD33}" type="slidenum">
              <a:rPr lang="en-US" smtClean="0"/>
              <a:t>‹#›</a:t>
            </a:fld>
            <a:endParaRPr lang="en-US"/>
          </a:p>
        </p:txBody>
      </p:sp>
    </p:spTree>
    <p:extLst>
      <p:ext uri="{BB962C8B-B14F-4D97-AF65-F5344CB8AC3E}">
        <p14:creationId xmlns:p14="http://schemas.microsoft.com/office/powerpoint/2010/main" val="3554246845"/>
      </p:ext>
    </p:extLst>
  </p:cSld>
  <p:clrMap bg1="lt1" tx1="dk1" bg2="lt2" tx2="dk2" accent1="accent1" accent2="accent2" accent3="accent3" accent4="accent4" accent5="accent5" accent6="accent6" hlink="hlink" folHlink="folHlink"/>
  <p:hf hdr="0" ftr="0" dt="0"/>
</p:handoutMaster>
</file>

<file path=ppt/media/image10.png>
</file>

<file path=ppt/media/image11.gif>
</file>

<file path=ppt/media/image13.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CA5A98A-00ED-2943-8841-6D78DB2F7D96}" type="datetimeFigureOut">
              <a:rPr lang="en-US" smtClean="0"/>
              <a:t>8/5/17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F98D59B-98F0-FE48-BE2C-2AD773F287FF}" type="slidenum">
              <a:rPr lang="en-US" smtClean="0"/>
              <a:t>‹#›</a:t>
            </a:fld>
            <a:endParaRPr lang="en-US"/>
          </a:p>
        </p:txBody>
      </p:sp>
    </p:spTree>
    <p:extLst>
      <p:ext uri="{BB962C8B-B14F-4D97-AF65-F5344CB8AC3E}">
        <p14:creationId xmlns:p14="http://schemas.microsoft.com/office/powerpoint/2010/main" val="17104101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31A1C57-4780-F243-B016-18934C16532E}" type="datetime1">
              <a:rPr lang="en-US" smtClean="0"/>
              <a:t>8/5/17</a:t>
            </a:fld>
            <a:endParaRPr lang="en-US"/>
          </a:p>
        </p:txBody>
      </p:sp>
      <p:sp>
        <p:nvSpPr>
          <p:cNvPr id="5" name="Footer Placeholder 4"/>
          <p:cNvSpPr>
            <a:spLocks noGrp="1"/>
          </p:cNvSpPr>
          <p:nvPr>
            <p:ph type="ftr" sz="quarter" idx="11"/>
          </p:nvPr>
        </p:nvSpPr>
        <p:spPr/>
        <p:txBody>
          <a:bodyPr/>
          <a:lstStyle>
            <a:lvl1pPr>
              <a:defRPr sz="1200"/>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914181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AEDF50-1674-9548-A5A6-EB2697E39365}" type="datetime1">
              <a:rPr lang="en-US" smtClean="0"/>
              <a:t>8/5/17</a:t>
            </a:fld>
            <a:endParaRPr lang="en-US"/>
          </a:p>
        </p:txBody>
      </p:sp>
      <p:sp>
        <p:nvSpPr>
          <p:cNvPr id="5" name="Footer Placeholder 4"/>
          <p:cNvSpPr>
            <a:spLocks noGrp="1"/>
          </p:cNvSpPr>
          <p:nvPr>
            <p:ph type="ftr" sz="quarter" idx="11"/>
          </p:nvPr>
        </p:nvSpPr>
        <p:spPr/>
        <p:txBody>
          <a:bodyPr/>
          <a:lstStyle/>
          <a:p>
            <a:r>
              <a:rPr lang="en-US" smtClean="0"/>
              <a:t>@BillPetti | billpetti.github.io</a:t>
            </a:r>
            <a:endParaRPr lang="en-US"/>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757071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3A0C6E-DC07-4D42-AB49-293AD9A648D5}" type="datetime1">
              <a:rPr lang="en-US" smtClean="0"/>
              <a:t>8/5/17</a:t>
            </a:fld>
            <a:endParaRPr lang="en-US"/>
          </a:p>
        </p:txBody>
      </p:sp>
      <p:sp>
        <p:nvSpPr>
          <p:cNvPr id="5" name="Footer Placeholder 4"/>
          <p:cNvSpPr>
            <a:spLocks noGrp="1"/>
          </p:cNvSpPr>
          <p:nvPr>
            <p:ph type="ftr" sz="quarter" idx="11"/>
          </p:nvPr>
        </p:nvSpPr>
        <p:spPr/>
        <p:txBody>
          <a:bodyPr/>
          <a:lstStyle/>
          <a:p>
            <a:r>
              <a:rPr lang="en-US" smtClean="0"/>
              <a:t>@BillPetti | billpetti.github.io</a:t>
            </a:r>
            <a:endParaRPr lang="en-US"/>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268699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FF2EE3-7698-284B-BAE7-AD65E9A42D34}" type="datetime1">
              <a:rPr lang="en-US" smtClean="0"/>
              <a:t>8/5/17</a:t>
            </a:fld>
            <a:endParaRPr lang="en-US"/>
          </a:p>
        </p:txBody>
      </p:sp>
      <p:sp>
        <p:nvSpPr>
          <p:cNvPr id="5" name="Footer Placeholder 4"/>
          <p:cNvSpPr>
            <a:spLocks noGrp="1"/>
          </p:cNvSpPr>
          <p:nvPr>
            <p:ph type="ftr" sz="quarter" idx="11"/>
          </p:nvPr>
        </p:nvSpPr>
        <p:spPr/>
        <p:txBody>
          <a:bodyPr/>
          <a:lstStyle>
            <a:lvl1pPr>
              <a:defRPr sz="1200"/>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800813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EDEE7B6-FDDE-2C4E-9D88-D4CC611DDA3B}" type="datetime1">
              <a:rPr lang="en-US" smtClean="0"/>
              <a:t>8/5/17</a:t>
            </a:fld>
            <a:endParaRPr lang="en-US"/>
          </a:p>
        </p:txBody>
      </p:sp>
      <p:sp>
        <p:nvSpPr>
          <p:cNvPr id="5" name="Footer Placeholder 4"/>
          <p:cNvSpPr>
            <a:spLocks noGrp="1"/>
          </p:cNvSpPr>
          <p:nvPr>
            <p:ph type="ftr" sz="quarter" idx="11"/>
          </p:nvPr>
        </p:nvSpPr>
        <p:spPr/>
        <p:txBody>
          <a:bodyPr/>
          <a:lstStyle/>
          <a:p>
            <a:r>
              <a:rPr lang="en-US" smtClean="0"/>
              <a:t>@BillPetti | billpetti.github.io</a:t>
            </a:r>
            <a:endParaRPr lang="en-US"/>
          </a:p>
        </p:txBody>
      </p:sp>
      <p:sp>
        <p:nvSpPr>
          <p:cNvPr id="6" name="Slide Number Placeholder 5"/>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428686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447ABB8-0B90-1E41-B67F-3FDD247D98CD}" type="datetime1">
              <a:rPr lang="en-US" smtClean="0"/>
              <a:t>8/5/17</a:t>
            </a:fld>
            <a:endParaRPr lang="en-US"/>
          </a:p>
        </p:txBody>
      </p:sp>
      <p:sp>
        <p:nvSpPr>
          <p:cNvPr id="6" name="Footer Placeholder 5"/>
          <p:cNvSpPr>
            <a:spLocks noGrp="1"/>
          </p:cNvSpPr>
          <p:nvPr>
            <p:ph type="ftr" sz="quarter" idx="11"/>
          </p:nvPr>
        </p:nvSpPr>
        <p:spPr/>
        <p:txBody>
          <a:bodyPr/>
          <a:lstStyle/>
          <a:p>
            <a:r>
              <a:rPr lang="en-US" smtClean="0"/>
              <a:t>@BillPetti | billpetti.github.io</a:t>
            </a:r>
            <a:endParaRPr lang="en-US"/>
          </a:p>
        </p:txBody>
      </p:sp>
      <p:sp>
        <p:nvSpPr>
          <p:cNvPr id="7" name="Slide Number Placeholder 6"/>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3365837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2127369-42BE-CC44-92D5-AF223D75AAA5}" type="datetime1">
              <a:rPr lang="en-US" smtClean="0"/>
              <a:t>8/5/17</a:t>
            </a:fld>
            <a:endParaRPr lang="en-US"/>
          </a:p>
        </p:txBody>
      </p:sp>
      <p:sp>
        <p:nvSpPr>
          <p:cNvPr id="8" name="Footer Placeholder 7"/>
          <p:cNvSpPr>
            <a:spLocks noGrp="1"/>
          </p:cNvSpPr>
          <p:nvPr>
            <p:ph type="ftr" sz="quarter" idx="11"/>
          </p:nvPr>
        </p:nvSpPr>
        <p:spPr/>
        <p:txBody>
          <a:bodyPr/>
          <a:lstStyle/>
          <a:p>
            <a:r>
              <a:rPr lang="en-US" smtClean="0"/>
              <a:t>@BillPetti | billpetti.github.io</a:t>
            </a:r>
            <a:endParaRPr lang="en-US"/>
          </a:p>
        </p:txBody>
      </p:sp>
      <p:sp>
        <p:nvSpPr>
          <p:cNvPr id="9" name="Slide Number Placeholder 8"/>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965592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5664F65-4A92-6C4B-8A5C-73A254413617}" type="datetime1">
              <a:rPr lang="en-US" smtClean="0"/>
              <a:t>8/5/17</a:t>
            </a:fld>
            <a:endParaRPr lang="en-US"/>
          </a:p>
        </p:txBody>
      </p:sp>
      <p:sp>
        <p:nvSpPr>
          <p:cNvPr id="4" name="Footer Placeholder 3"/>
          <p:cNvSpPr>
            <a:spLocks noGrp="1"/>
          </p:cNvSpPr>
          <p:nvPr>
            <p:ph type="ftr" sz="quarter" idx="11"/>
          </p:nvPr>
        </p:nvSpPr>
        <p:spPr/>
        <p:txBody>
          <a:bodyPr/>
          <a:lstStyle>
            <a:lvl1pPr>
              <a:defRPr sz="1200"/>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5" name="Slide Number Placeholder 4"/>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674871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CC26BD-7488-9444-9D66-DC37450E0F05}" type="datetime1">
              <a:rPr lang="en-US" smtClean="0"/>
              <a:t>8/5/17</a:t>
            </a:fld>
            <a:endParaRPr lang="en-US"/>
          </a:p>
        </p:txBody>
      </p:sp>
      <p:sp>
        <p:nvSpPr>
          <p:cNvPr id="3" name="Footer Placeholder 2"/>
          <p:cNvSpPr>
            <a:spLocks noGrp="1"/>
          </p:cNvSpPr>
          <p:nvPr>
            <p:ph type="ftr" sz="quarter" idx="11"/>
          </p:nvPr>
        </p:nvSpPr>
        <p:spPr/>
        <p:txBody>
          <a:bodyPr/>
          <a:lstStyle/>
          <a:p>
            <a:r>
              <a:rPr lang="en-US" smtClean="0"/>
              <a:t>@BillPetti | billpetti.github.io</a:t>
            </a:r>
            <a:endParaRPr lang="en-US"/>
          </a:p>
        </p:txBody>
      </p:sp>
      <p:sp>
        <p:nvSpPr>
          <p:cNvPr id="4" name="Slide Number Placeholder 3"/>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1999251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3E8CA5-DF88-C440-9639-19C24011B4D5}" type="datetime1">
              <a:rPr lang="en-US" smtClean="0"/>
              <a:t>8/5/17</a:t>
            </a:fld>
            <a:endParaRPr lang="en-US"/>
          </a:p>
        </p:txBody>
      </p:sp>
      <p:sp>
        <p:nvSpPr>
          <p:cNvPr id="6" name="Footer Placeholder 5"/>
          <p:cNvSpPr>
            <a:spLocks noGrp="1"/>
          </p:cNvSpPr>
          <p:nvPr>
            <p:ph type="ftr" sz="quarter" idx="11"/>
          </p:nvPr>
        </p:nvSpPr>
        <p:spPr/>
        <p:txBody>
          <a:bodyPr/>
          <a:lstStyle/>
          <a:p>
            <a:r>
              <a:rPr lang="en-US" smtClean="0"/>
              <a:t>@BillPetti | billpetti.github.io</a:t>
            </a:r>
            <a:endParaRPr lang="en-US"/>
          </a:p>
        </p:txBody>
      </p:sp>
      <p:sp>
        <p:nvSpPr>
          <p:cNvPr id="7" name="Slide Number Placeholder 6"/>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32172983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D7C086E-24D2-8F44-91C4-318C350BA153}" type="datetime1">
              <a:rPr lang="en-US" smtClean="0"/>
              <a:t>8/5/17</a:t>
            </a:fld>
            <a:endParaRPr lang="en-US"/>
          </a:p>
        </p:txBody>
      </p:sp>
      <p:sp>
        <p:nvSpPr>
          <p:cNvPr id="6" name="Footer Placeholder 5"/>
          <p:cNvSpPr>
            <a:spLocks noGrp="1"/>
          </p:cNvSpPr>
          <p:nvPr>
            <p:ph type="ftr" sz="quarter" idx="11"/>
          </p:nvPr>
        </p:nvSpPr>
        <p:spPr/>
        <p:txBody>
          <a:bodyPr/>
          <a:lstStyle/>
          <a:p>
            <a:r>
              <a:rPr lang="en-US" smtClean="0"/>
              <a:t>@BillPetti | billpetti.github.io</a:t>
            </a:r>
            <a:endParaRPr lang="en-US"/>
          </a:p>
        </p:txBody>
      </p:sp>
      <p:sp>
        <p:nvSpPr>
          <p:cNvPr id="7" name="Slide Number Placeholder 6"/>
          <p:cNvSpPr>
            <a:spLocks noGrp="1"/>
          </p:cNvSpPr>
          <p:nvPr>
            <p:ph type="sldNum" sz="quarter" idx="12"/>
          </p:nvPr>
        </p:nvSpPr>
        <p:spPr/>
        <p:txBody>
          <a:bodyPr/>
          <a:lstStyle/>
          <a:p>
            <a:fld id="{AE1156D8-2003-3D44-A75F-041C3611C4AA}" type="slidenum">
              <a:rPr lang="en-US" smtClean="0"/>
              <a:t>‹#›</a:t>
            </a:fld>
            <a:endParaRPr lang="en-US"/>
          </a:p>
        </p:txBody>
      </p:sp>
    </p:spTree>
    <p:extLst>
      <p:ext uri="{BB962C8B-B14F-4D97-AF65-F5344CB8AC3E}">
        <p14:creationId xmlns:p14="http://schemas.microsoft.com/office/powerpoint/2010/main" val="299702120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0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0E6F8A3-AC21-AF40-8CF4-89D13BBBC31C}" type="datetime1">
              <a:rPr lang="en-US" smtClean="0"/>
              <a:t>8/5/17</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solidFill>
                  <a:schemeClr val="tx2">
                    <a:lumMod val="40000"/>
                    <a:lumOff val="60000"/>
                  </a:schemeClr>
                </a:solidFill>
              </a:rPr>
              <a:t>@</a:t>
            </a:r>
            <a:r>
              <a:rPr lang="en-US" dirty="0" err="1" smtClean="0">
                <a:solidFill>
                  <a:schemeClr val="tx2">
                    <a:lumMod val="40000"/>
                    <a:lumOff val="60000"/>
                  </a:schemeClr>
                </a:solidFill>
              </a:rPr>
              <a:t>BillPetti</a:t>
            </a:r>
            <a:r>
              <a:rPr lang="en-US" dirty="0" smtClean="0">
                <a:solidFill>
                  <a:schemeClr val="tx2">
                    <a:lumMod val="40000"/>
                    <a:lumOff val="60000"/>
                  </a:schemeClr>
                </a:solidFill>
              </a:rPr>
              <a:t> | </a:t>
            </a:r>
            <a:r>
              <a:rPr lang="en-US" dirty="0" err="1" smtClean="0">
                <a:solidFill>
                  <a:schemeClr val="tx2">
                    <a:lumMod val="40000"/>
                    <a:lumOff val="60000"/>
                  </a:schemeClr>
                </a:solidFill>
              </a:rPr>
              <a:t>billpetti.github.io</a:t>
            </a:r>
            <a:endParaRPr lang="en-US" dirty="0" smtClean="0">
              <a:solidFill>
                <a:schemeClr val="tx2">
                  <a:lumMod val="40000"/>
                  <a:lumOff val="60000"/>
                </a:scheme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E1156D8-2003-3D44-A75F-041C3611C4AA}" type="slidenum">
              <a:rPr lang="en-US" smtClean="0"/>
              <a:t>‹#›</a:t>
            </a:fld>
            <a:endParaRPr lang="en-US"/>
          </a:p>
        </p:txBody>
      </p:sp>
    </p:spTree>
    <p:extLst>
      <p:ext uri="{BB962C8B-B14F-4D97-AF65-F5344CB8AC3E}">
        <p14:creationId xmlns:p14="http://schemas.microsoft.com/office/powerpoint/2010/main" val="6912186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 Id="rId3"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BillPetti/double_play_balls/tree/master"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 Id="rId3" Type="http://schemas.openxmlformats.org/officeDocument/2006/relationships/image" Target="../media/image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 Id="rId3"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800" dirty="0" smtClean="0"/>
              <a:t>Rolling a Pair: </a:t>
            </a:r>
            <a:br>
              <a:rPr lang="en-US" sz="2800" dirty="0" smtClean="0"/>
            </a:br>
            <a:r>
              <a:rPr lang="en-US" sz="2800" dirty="0" smtClean="0"/>
              <a:t>Optimizing </a:t>
            </a:r>
            <a:r>
              <a:rPr lang="en-US" sz="2800" dirty="0"/>
              <a:t>the Chances of a Double Play Ball</a:t>
            </a:r>
          </a:p>
        </p:txBody>
      </p:sp>
      <p:sp>
        <p:nvSpPr>
          <p:cNvPr id="3" name="Subtitle 2"/>
          <p:cNvSpPr>
            <a:spLocks noGrp="1"/>
          </p:cNvSpPr>
          <p:nvPr>
            <p:ph type="subTitle" idx="1"/>
          </p:nvPr>
        </p:nvSpPr>
        <p:spPr/>
        <p:txBody>
          <a:bodyPr>
            <a:noAutofit/>
          </a:bodyPr>
          <a:lstStyle/>
          <a:p>
            <a:pPr>
              <a:lnSpc>
                <a:spcPct val="70000"/>
              </a:lnSpc>
            </a:pPr>
            <a:r>
              <a:rPr lang="en-US" sz="1800" dirty="0" smtClean="0">
                <a:solidFill>
                  <a:schemeClr val="tx1"/>
                </a:solidFill>
              </a:rPr>
              <a:t>Bill Petti </a:t>
            </a:r>
          </a:p>
          <a:p>
            <a:pPr>
              <a:lnSpc>
                <a:spcPct val="70000"/>
              </a:lnSpc>
            </a:pPr>
            <a:r>
              <a:rPr lang="en-US" sz="1800" dirty="0" smtClean="0">
                <a:solidFill>
                  <a:schemeClr val="tx1"/>
                </a:solidFill>
              </a:rPr>
              <a:t>Saber Seminar</a:t>
            </a:r>
          </a:p>
          <a:p>
            <a:pPr>
              <a:lnSpc>
                <a:spcPct val="70000"/>
              </a:lnSpc>
            </a:pPr>
            <a:r>
              <a:rPr lang="en-US" sz="1800" dirty="0" smtClean="0">
                <a:solidFill>
                  <a:schemeClr val="tx1"/>
                </a:solidFill>
              </a:rPr>
              <a:t>August 6, 2017</a:t>
            </a:r>
            <a:endParaRPr lang="en-US" sz="1800" dirty="0">
              <a:solidFill>
                <a:schemeClr val="tx1"/>
              </a:solidFill>
            </a:endParaRPr>
          </a:p>
        </p:txBody>
      </p:sp>
      <p:sp>
        <p:nvSpPr>
          <p:cNvPr id="4" name="TextBox 3"/>
          <p:cNvSpPr txBox="1"/>
          <p:nvPr/>
        </p:nvSpPr>
        <p:spPr>
          <a:xfrm>
            <a:off x="126891" y="4701019"/>
            <a:ext cx="8890218" cy="338554"/>
          </a:xfrm>
          <a:prstGeom prst="rect">
            <a:avLst/>
          </a:prstGeom>
          <a:noFill/>
        </p:spPr>
        <p:txBody>
          <a:bodyPr wrap="square" rtlCol="0">
            <a:spAutoFit/>
          </a:bodyPr>
          <a:lstStyle/>
          <a:p>
            <a:pPr algn="ctr"/>
            <a:r>
              <a:rPr lang="en-US" sz="1600" dirty="0" smtClean="0">
                <a:solidFill>
                  <a:schemeClr val="tx2">
                    <a:lumMod val="40000"/>
                    <a:lumOff val="60000"/>
                  </a:schemeClr>
                </a:solidFill>
              </a:rPr>
              <a:t>@</a:t>
            </a:r>
            <a:r>
              <a:rPr lang="en-US" sz="1600" dirty="0" err="1" smtClean="0">
                <a:solidFill>
                  <a:schemeClr val="tx2">
                    <a:lumMod val="40000"/>
                    <a:lumOff val="60000"/>
                  </a:schemeClr>
                </a:solidFill>
              </a:rPr>
              <a:t>BillPetti</a:t>
            </a:r>
            <a:r>
              <a:rPr lang="en-US" sz="1600" dirty="0" smtClean="0">
                <a:solidFill>
                  <a:schemeClr val="tx2">
                    <a:lumMod val="40000"/>
                    <a:lumOff val="60000"/>
                  </a:schemeClr>
                </a:solidFill>
              </a:rPr>
              <a:t> | </a:t>
            </a:r>
            <a:r>
              <a:rPr lang="en-US" sz="1600" dirty="0" err="1" smtClean="0">
                <a:solidFill>
                  <a:schemeClr val="tx2">
                    <a:lumMod val="40000"/>
                    <a:lumOff val="60000"/>
                  </a:schemeClr>
                </a:solidFill>
              </a:rPr>
              <a:t>billpetti.github.io</a:t>
            </a:r>
            <a:endParaRPr lang="en-US" sz="1600" dirty="0">
              <a:solidFill>
                <a:schemeClr val="tx2">
                  <a:lumMod val="40000"/>
                  <a:lumOff val="60000"/>
                </a:schemeClr>
              </a:solidFill>
            </a:endParaRPr>
          </a:p>
        </p:txBody>
      </p:sp>
    </p:spTree>
    <p:extLst>
      <p:ext uri="{BB962C8B-B14F-4D97-AF65-F5344CB8AC3E}">
        <p14:creationId xmlns:p14="http://schemas.microsoft.com/office/powerpoint/2010/main" val="195902809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8713"/>
            <a:ext cx="8229600" cy="857250"/>
          </a:xfrm>
        </p:spPr>
        <p:txBody>
          <a:bodyPr>
            <a:noAutofit/>
          </a:bodyPr>
          <a:lstStyle/>
          <a:p>
            <a:r>
              <a:rPr lang="en-US" sz="2000" dirty="0" smtClean="0"/>
              <a:t>Distribution of Ground Ball Double Plays by Batter Handedness:</a:t>
            </a:r>
            <a:br>
              <a:rPr lang="en-US" sz="2000" dirty="0" smtClean="0"/>
            </a:br>
            <a:r>
              <a:rPr lang="en-US" sz="2000" dirty="0" smtClean="0"/>
              <a:t>Spray Angle</a:t>
            </a:r>
            <a:endParaRPr lang="en-US" sz="2000" dirty="0"/>
          </a:p>
        </p:txBody>
      </p:sp>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17" name="Picture 16" descr="dist_spray_dp_rhh.pdf"/>
          <p:cNvPicPr>
            <a:picLocks/>
          </p:cNvPicPr>
          <p:nvPr/>
        </p:nvPicPr>
        <p:blipFill>
          <a:blip r:embed="rId2">
            <a:extLst>
              <a:ext uri="{28A0092B-C50C-407E-A947-70E740481C1C}">
                <a14:useLocalDpi xmlns:a14="http://schemas.microsoft.com/office/drawing/2010/main" val="0"/>
              </a:ext>
            </a:extLst>
          </a:blip>
          <a:stretch>
            <a:fillRect/>
          </a:stretch>
        </p:blipFill>
        <p:spPr>
          <a:xfrm>
            <a:off x="6327" y="875962"/>
            <a:ext cx="4568726" cy="3891301"/>
          </a:xfrm>
          <a:prstGeom prst="rect">
            <a:avLst/>
          </a:prstGeom>
        </p:spPr>
      </p:pic>
      <p:pic>
        <p:nvPicPr>
          <p:cNvPr id="18" name="Picture 17" descr="dist_spray_dp_lhh.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5052" y="875962"/>
            <a:ext cx="4568947" cy="3891301"/>
          </a:xfrm>
          <a:prstGeom prst="rect">
            <a:avLst/>
          </a:prstGeom>
        </p:spPr>
      </p:pic>
    </p:spTree>
    <p:extLst>
      <p:ext uri="{BB962C8B-B14F-4D97-AF65-F5344CB8AC3E}">
        <p14:creationId xmlns:p14="http://schemas.microsoft.com/office/powerpoint/2010/main" val="417877660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@BillPetti | billpetti.github.io</a:t>
            </a:r>
            <a:endParaRPr lang="en-US"/>
          </a:p>
        </p:txBody>
      </p:sp>
      <p:pic>
        <p:nvPicPr>
          <p:cNvPr id="6" name="Picture 5" descr="Screen Shot 2017-07-12 at 12.42.28 PM.png"/>
          <p:cNvPicPr>
            <a:picLocks/>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4692675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Double Play Modeling Notes</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TextBox 4"/>
          <p:cNvSpPr txBox="1"/>
          <p:nvPr/>
        </p:nvSpPr>
        <p:spPr>
          <a:xfrm>
            <a:off x="586140" y="805826"/>
            <a:ext cx="7912884" cy="3970318"/>
          </a:xfrm>
          <a:prstGeom prst="rect">
            <a:avLst/>
          </a:prstGeom>
          <a:noFill/>
        </p:spPr>
        <p:txBody>
          <a:bodyPr wrap="square" rtlCol="0">
            <a:spAutoFit/>
          </a:bodyPr>
          <a:lstStyle/>
          <a:p>
            <a:pPr algn="ctr"/>
            <a:r>
              <a:rPr lang="en-US" sz="1400" i="1" dirty="0" err="1" smtClean="0">
                <a:latin typeface="Courier"/>
                <a:cs typeface="Courier"/>
              </a:rPr>
              <a:t>successful_double_play</a:t>
            </a:r>
            <a:r>
              <a:rPr lang="en-US" sz="1400" i="1" dirty="0" smtClean="0">
                <a:latin typeface="Courier"/>
                <a:cs typeface="Courier"/>
              </a:rPr>
              <a:t> </a:t>
            </a:r>
            <a:r>
              <a:rPr lang="en-US" sz="1400" i="1" dirty="0">
                <a:latin typeface="Courier"/>
                <a:cs typeface="Courier"/>
              </a:rPr>
              <a:t>~ </a:t>
            </a:r>
            <a:r>
              <a:rPr lang="en-US" sz="1400" i="1" dirty="0" err="1">
                <a:latin typeface="Courier"/>
                <a:cs typeface="Courier"/>
              </a:rPr>
              <a:t>hit_angle</a:t>
            </a:r>
            <a:r>
              <a:rPr lang="en-US" sz="1400" i="1" dirty="0">
                <a:latin typeface="Courier"/>
                <a:cs typeface="Courier"/>
              </a:rPr>
              <a:t> + </a:t>
            </a:r>
            <a:r>
              <a:rPr lang="en-US" sz="1400" i="1" dirty="0" err="1">
                <a:latin typeface="Courier"/>
                <a:cs typeface="Courier"/>
              </a:rPr>
              <a:t>hit_speed</a:t>
            </a:r>
            <a:r>
              <a:rPr lang="en-US" sz="1400" i="1" dirty="0">
                <a:latin typeface="Courier"/>
                <a:cs typeface="Courier"/>
              </a:rPr>
              <a:t> + </a:t>
            </a:r>
            <a:r>
              <a:rPr lang="en-US" sz="1400" i="1" dirty="0" err="1">
                <a:latin typeface="Courier"/>
                <a:cs typeface="Courier"/>
              </a:rPr>
              <a:t>spray_angle</a:t>
            </a:r>
            <a:r>
              <a:rPr lang="en-US" sz="1400" i="1" dirty="0">
                <a:latin typeface="Courier"/>
                <a:cs typeface="Courier"/>
              </a:rPr>
              <a:t> + </a:t>
            </a:r>
            <a:r>
              <a:rPr lang="en-US" sz="1400" i="1" dirty="0" smtClean="0">
                <a:latin typeface="Courier"/>
                <a:cs typeface="Courier"/>
              </a:rPr>
              <a:t>stand</a:t>
            </a:r>
          </a:p>
          <a:p>
            <a:endParaRPr lang="en-US" sz="1400" i="1" dirty="0">
              <a:latin typeface="Courier"/>
              <a:cs typeface="Courier"/>
            </a:endParaRPr>
          </a:p>
          <a:p>
            <a:pPr marL="285750" indent="-285750">
              <a:buFont typeface="Arial"/>
              <a:buChar char="•"/>
            </a:pPr>
            <a:r>
              <a:rPr lang="en-US" sz="1600" dirty="0"/>
              <a:t>The features are on different scales, so feature engineering makes sense here</a:t>
            </a:r>
          </a:p>
          <a:p>
            <a:pPr marL="285750" indent="-285750">
              <a:buFont typeface="Arial"/>
              <a:buChar char="•"/>
            </a:pPr>
            <a:endParaRPr lang="en-US" sz="1600" dirty="0" smtClean="0"/>
          </a:p>
          <a:p>
            <a:pPr marL="285750" indent="-285750">
              <a:buFont typeface="Arial"/>
              <a:buChar char="•"/>
            </a:pPr>
            <a:r>
              <a:rPr lang="en-US" sz="1600" dirty="0" smtClean="0"/>
              <a:t>The imbalanced nature of the data needs to be accounted for</a:t>
            </a:r>
          </a:p>
          <a:p>
            <a:pPr marL="742950" lvl="1" indent="-285750">
              <a:buFont typeface="Arial"/>
              <a:buChar char="•"/>
            </a:pPr>
            <a:r>
              <a:rPr lang="en-US" sz="1600" dirty="0" smtClean="0"/>
              <a:t>Could guess against a double play every time and technically have 83.7% accuracy; that doesn’t exactly help us</a:t>
            </a:r>
          </a:p>
          <a:p>
            <a:pPr marL="742950" lvl="1" indent="-285750">
              <a:buFont typeface="Arial"/>
              <a:buChar char="•"/>
            </a:pPr>
            <a:r>
              <a:rPr lang="en-US" sz="1600" dirty="0" smtClean="0"/>
              <a:t>Approaches to deal with imbalance: resampling, down-sampling, tree-based models that handle imbalance better, quality measures other than Accuracy (e.g. ROC) to select best model</a:t>
            </a:r>
          </a:p>
          <a:p>
            <a:endParaRPr lang="en-US" sz="1600" dirty="0"/>
          </a:p>
          <a:p>
            <a:pPr marL="285750" indent="-285750">
              <a:buFont typeface="Arial"/>
              <a:buChar char="•"/>
            </a:pPr>
            <a:r>
              <a:rPr lang="en-US" sz="1600" dirty="0" smtClean="0"/>
              <a:t>6 different types of models were tested (Logistic Regression, Bayesian GLM</a:t>
            </a:r>
            <a:r>
              <a:rPr lang="en-US" sz="1600" dirty="0"/>
              <a:t>, LDA, CART, </a:t>
            </a:r>
            <a:r>
              <a:rPr lang="en-US" sz="1600" dirty="0" smtClean="0"/>
              <a:t>Gradient Boosting Machines, and Random Forest)</a:t>
            </a:r>
          </a:p>
          <a:p>
            <a:endParaRPr lang="en-US" sz="1600" dirty="0" smtClean="0"/>
          </a:p>
          <a:p>
            <a:pPr marL="285750" indent="-285750">
              <a:buFont typeface="Arial"/>
              <a:buChar char="•"/>
            </a:pPr>
            <a:r>
              <a:rPr lang="en-US" sz="1600" dirty="0" smtClean="0"/>
              <a:t>Each model was fit using all hitters with imbalance intact, splitting by handedness with imbalance, and all hitters with down-sampling</a:t>
            </a:r>
            <a:endParaRPr lang="en-US" sz="1600" dirty="0"/>
          </a:p>
        </p:txBody>
      </p:sp>
    </p:spTree>
    <p:extLst>
      <p:ext uri="{BB962C8B-B14F-4D97-AF65-F5344CB8AC3E}">
        <p14:creationId xmlns:p14="http://schemas.microsoft.com/office/powerpoint/2010/main" val="231761498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smtClean="0"/>
              <a:t>Double Play Classification Results</a:t>
            </a:r>
            <a:endParaRPr lang="en-US" sz="3800"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6323204" y="740981"/>
            <a:ext cx="2820796" cy="3754874"/>
          </a:xfrm>
          <a:prstGeom prst="rect">
            <a:avLst/>
          </a:prstGeom>
          <a:noFill/>
        </p:spPr>
        <p:txBody>
          <a:bodyPr wrap="square" rtlCol="0">
            <a:spAutoFit/>
          </a:bodyPr>
          <a:lstStyle/>
          <a:p>
            <a:pPr marL="285750" indent="-285750">
              <a:buFont typeface="Arial"/>
              <a:buChar char="•"/>
            </a:pPr>
            <a:r>
              <a:rPr lang="en-US" sz="1400" dirty="0" smtClean="0"/>
              <a:t>Tree-based and ensemble models performed the best</a:t>
            </a:r>
            <a:endParaRPr lang="en-US" sz="1400" dirty="0"/>
          </a:p>
          <a:p>
            <a:pPr marL="742950" lvl="1" indent="-285750">
              <a:buFont typeface="Arial"/>
              <a:buChar char="•"/>
            </a:pPr>
            <a:r>
              <a:rPr lang="en-US" sz="1400" dirty="0" smtClean="0"/>
              <a:t>Random Forest (RF) and Stochastic Gradient Boosting (GBM) models performed very similar across a number of metrics</a:t>
            </a:r>
          </a:p>
          <a:p>
            <a:pPr marL="285750" indent="-285750">
              <a:buFont typeface="Arial"/>
              <a:buChar char="•"/>
            </a:pPr>
            <a:r>
              <a:rPr lang="en-US" sz="1400" dirty="0" smtClean="0"/>
              <a:t>Down-sampling (ds_) improved all models, including RF and GBM</a:t>
            </a:r>
          </a:p>
          <a:p>
            <a:pPr marL="285750" indent="-285750">
              <a:buFont typeface="Arial"/>
              <a:buChar char="•"/>
            </a:pPr>
            <a:r>
              <a:rPr lang="en-US" sz="1400" dirty="0" smtClean="0"/>
              <a:t>RF and GBM superior when taking into account multiple measures that balance different aspects of accuracy (i.e. F1, AUC, Balanced Accuracy)</a:t>
            </a:r>
          </a:p>
        </p:txBody>
      </p:sp>
      <p:pic>
        <p:nvPicPr>
          <p:cNvPr id="9" name="Picture 8" descr="class_model_com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4331"/>
            <a:ext cx="6407347" cy="4077403"/>
          </a:xfrm>
          <a:prstGeom prst="rect">
            <a:avLst/>
          </a:prstGeom>
        </p:spPr>
      </p:pic>
    </p:spTree>
    <p:extLst>
      <p:ext uri="{BB962C8B-B14F-4D97-AF65-F5344CB8AC3E}">
        <p14:creationId xmlns:p14="http://schemas.microsoft.com/office/powerpoint/2010/main" val="127984393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000" dirty="0" smtClean="0"/>
              <a:t>Launch Angle does most of the work, </a:t>
            </a:r>
            <a:r>
              <a:rPr lang="en-US" sz="2000" dirty="0" smtClean="0"/>
              <a:t>with </a:t>
            </a:r>
            <a:br>
              <a:rPr lang="en-US" sz="2000" dirty="0" smtClean="0"/>
            </a:br>
            <a:r>
              <a:rPr lang="en-US" sz="2000" dirty="0" smtClean="0"/>
              <a:t>Spray Angle and </a:t>
            </a:r>
            <a:r>
              <a:rPr lang="en-US" sz="2000" dirty="0" smtClean="0"/>
              <a:t>Exit Velocity a distant second and third</a:t>
            </a:r>
            <a:endParaRPr lang="en-US" sz="2000"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6" name="TextBox 5"/>
          <p:cNvSpPr txBox="1"/>
          <p:nvPr/>
        </p:nvSpPr>
        <p:spPr>
          <a:xfrm>
            <a:off x="6698474" y="865325"/>
            <a:ext cx="2445525" cy="3831818"/>
          </a:xfrm>
          <a:prstGeom prst="rect">
            <a:avLst/>
          </a:prstGeom>
          <a:noFill/>
        </p:spPr>
        <p:txBody>
          <a:bodyPr wrap="square" rtlCol="0">
            <a:spAutoFit/>
          </a:bodyPr>
          <a:lstStyle/>
          <a:p>
            <a:pPr marL="285750" indent="-285750">
              <a:buFont typeface="Arial"/>
              <a:buChar char="•"/>
            </a:pPr>
            <a:r>
              <a:rPr lang="en-US" sz="1350" dirty="0" smtClean="0"/>
              <a:t>As expected, Launch Angle is the most important variable, but it’s influence is non-linear; more complicated than “hit the ball on the ground”</a:t>
            </a:r>
          </a:p>
          <a:p>
            <a:pPr marL="285750" indent="-285750">
              <a:buFont typeface="Arial"/>
              <a:buChar char="•"/>
            </a:pPr>
            <a:r>
              <a:rPr lang="en-US" sz="1350" dirty="0" smtClean="0"/>
              <a:t>Spray Angle is the next most important variable; probabilities move significantly based on hitting the ball to different areas of the infield, holding launch angle constant</a:t>
            </a:r>
          </a:p>
          <a:p>
            <a:pPr marL="285750" indent="-285750">
              <a:buFont typeface="Arial"/>
              <a:buChar char="•"/>
            </a:pPr>
            <a:r>
              <a:rPr lang="en-US" sz="1350" dirty="0" smtClean="0"/>
              <a:t>Exit Velocity is the weakest variable, but it does some work to be sure. It’s impact is about half as much as spray angle</a:t>
            </a:r>
          </a:p>
        </p:txBody>
      </p:sp>
      <p:pic>
        <p:nvPicPr>
          <p:cNvPr id="8" name="Picture 7" descr="Screen Shot 2017-08-05 at 4.24.42 PM.png"/>
          <p:cNvPicPr>
            <a:picLocks/>
          </p:cNvPicPr>
          <p:nvPr/>
        </p:nvPicPr>
        <p:blipFill>
          <a:blip r:embed="rId2">
            <a:extLst>
              <a:ext uri="{28A0092B-C50C-407E-A947-70E740481C1C}">
                <a14:useLocalDpi xmlns:a14="http://schemas.microsoft.com/office/drawing/2010/main" val="0"/>
              </a:ext>
            </a:extLst>
          </a:blip>
          <a:stretch>
            <a:fillRect/>
          </a:stretch>
        </p:blipFill>
        <p:spPr>
          <a:xfrm>
            <a:off x="-1" y="771992"/>
            <a:ext cx="6764879" cy="4023361"/>
          </a:xfrm>
          <a:prstGeom prst="rect">
            <a:avLst/>
          </a:prstGeom>
        </p:spPr>
      </p:pic>
    </p:spTree>
    <p:extLst>
      <p:ext uri="{BB962C8B-B14F-4D97-AF65-F5344CB8AC3E}">
        <p14:creationId xmlns:p14="http://schemas.microsoft.com/office/powerpoint/2010/main" val="41153177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How I’m feeling after Phase 1</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5" name="Picture 4" descr="6359586640438112951805107613_tumblr_o3468wMIVs1sffhtao1_400.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500" y="1320800"/>
            <a:ext cx="4445000" cy="2501900"/>
          </a:xfrm>
          <a:prstGeom prst="rect">
            <a:avLst/>
          </a:prstGeom>
        </p:spPr>
      </p:pic>
    </p:spTree>
    <p:extLst>
      <p:ext uri="{BB962C8B-B14F-4D97-AF65-F5344CB8AC3E}">
        <p14:creationId xmlns:p14="http://schemas.microsoft.com/office/powerpoint/2010/main" val="351874313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Predicting the inducement of a ground ball double play</a:t>
            </a:r>
            <a:endParaRPr lang="en-US" dirty="0"/>
          </a:p>
        </p:txBody>
      </p:sp>
      <p:sp>
        <p:nvSpPr>
          <p:cNvPr id="3" name="Text Placeholder 2"/>
          <p:cNvSpPr>
            <a:spLocks noGrp="1"/>
          </p:cNvSpPr>
          <p:nvPr>
            <p:ph type="body" idx="1"/>
          </p:nvPr>
        </p:nvSpPr>
        <p:spPr/>
        <p:txBody>
          <a:bodyPr/>
          <a:lstStyle/>
          <a:p>
            <a:r>
              <a:rPr lang="en-US" dirty="0" smtClean="0"/>
              <a:t>PHASE 2</a:t>
            </a:r>
            <a:endParaRPr lang="en-US" dirty="0"/>
          </a:p>
        </p:txBody>
      </p:sp>
      <p:sp>
        <p:nvSpPr>
          <p:cNvPr id="4" name="Footer Placeholder 3"/>
          <p:cNvSpPr>
            <a:spLocks noGrp="1"/>
          </p:cNvSpPr>
          <p:nvPr>
            <p:ph type="ftr" sz="quarter" idx="11"/>
          </p:nvPr>
        </p:nvSpPr>
        <p:spPr/>
        <p:txBody>
          <a:bodyPr/>
          <a:lstStyle/>
          <a:p>
            <a:r>
              <a:rPr lang="en-US" smtClean="0"/>
              <a:t>@BillPetti | billpetti.github.io</a:t>
            </a:r>
            <a:endParaRPr lang="en-US"/>
          </a:p>
        </p:txBody>
      </p:sp>
    </p:spTree>
    <p:extLst>
      <p:ext uri="{BB962C8B-B14F-4D97-AF65-F5344CB8AC3E}">
        <p14:creationId xmlns:p14="http://schemas.microsoft.com/office/powerpoint/2010/main" val="19923551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Double Play Contact Modeling Notes</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4" name="TextBox 3"/>
          <p:cNvSpPr txBox="1"/>
          <p:nvPr/>
        </p:nvSpPr>
        <p:spPr>
          <a:xfrm>
            <a:off x="586140" y="1030254"/>
            <a:ext cx="7912884" cy="1323439"/>
          </a:xfrm>
          <a:prstGeom prst="rect">
            <a:avLst/>
          </a:prstGeom>
          <a:noFill/>
        </p:spPr>
        <p:txBody>
          <a:bodyPr wrap="square" rtlCol="0">
            <a:spAutoFit/>
          </a:bodyPr>
          <a:lstStyle/>
          <a:p>
            <a:pPr marL="285750" indent="-285750">
              <a:buFont typeface="Arial"/>
              <a:buChar char="•"/>
            </a:pPr>
            <a:r>
              <a:rPr lang="en-US" sz="1600" dirty="0" smtClean="0"/>
              <a:t>The down-sampled GBM was chosen as the initial model to use for assigning probabilities or class of double play contact</a:t>
            </a:r>
          </a:p>
          <a:p>
            <a:pPr marL="742950" lvl="1" indent="-285750">
              <a:buFont typeface="Arial"/>
              <a:buChar char="•"/>
            </a:pPr>
            <a:r>
              <a:rPr lang="en-US" sz="1600" dirty="0" smtClean="0"/>
              <a:t>Applied to all batted balls, 2015-2016 (n = 216,866)</a:t>
            </a:r>
          </a:p>
          <a:p>
            <a:pPr lvl="1"/>
            <a:endParaRPr lang="en-US" sz="1600" dirty="0" smtClean="0"/>
          </a:p>
          <a:p>
            <a:pPr marL="285750" indent="-285750">
              <a:buFont typeface="Arial"/>
              <a:buChar char="•"/>
            </a:pPr>
            <a:r>
              <a:rPr lang="en-US" sz="1600" dirty="0" smtClean="0"/>
              <a:t>Initial list of features to use to predict double play contact based off of a pitch</a:t>
            </a:r>
            <a:r>
              <a:rPr lang="en-US" sz="1600" dirty="0"/>
              <a:t>:</a:t>
            </a:r>
            <a:endParaRPr lang="en-US" sz="1600" dirty="0" smtClean="0"/>
          </a:p>
        </p:txBody>
      </p:sp>
      <p:graphicFrame>
        <p:nvGraphicFramePr>
          <p:cNvPr id="5" name="Table 4"/>
          <p:cNvGraphicFramePr>
            <a:graphicFrameLocks noGrp="1"/>
          </p:cNvGraphicFramePr>
          <p:nvPr>
            <p:extLst>
              <p:ext uri="{D42A27DB-BD31-4B8C-83A1-F6EECF244321}">
                <p14:modId xmlns:p14="http://schemas.microsoft.com/office/powerpoint/2010/main" val="1926570748"/>
              </p:ext>
            </p:extLst>
          </p:nvPr>
        </p:nvGraphicFramePr>
        <p:xfrm>
          <a:off x="821067" y="2462719"/>
          <a:ext cx="7498348" cy="1854200"/>
        </p:xfrm>
        <a:graphic>
          <a:graphicData uri="http://schemas.openxmlformats.org/drawingml/2006/table">
            <a:tbl>
              <a:tblPr firstRow="1" bandRow="1">
                <a:tableStyleId>{2D5ABB26-0587-4C30-8999-92F81FD0307C}</a:tableStyleId>
              </a:tblPr>
              <a:tblGrid>
                <a:gridCol w="3749174"/>
                <a:gridCol w="3749174"/>
              </a:tblGrid>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Vertical location (</a:t>
                      </a:r>
                      <a:r>
                        <a:rPr lang="en-US" sz="1500" dirty="0" err="1" smtClean="0">
                          <a:latin typeface="Courier"/>
                          <a:cs typeface="Courier"/>
                        </a:rPr>
                        <a:t>pz</a:t>
                      </a:r>
                      <a:r>
                        <a:rPr lang="en-US" sz="1500" dirty="0" smtClean="0"/>
                        <a:t>)</a:t>
                      </a:r>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Velocity (</a:t>
                      </a:r>
                      <a:r>
                        <a:rPr lang="en-US" sz="1500" dirty="0" err="1" smtClean="0">
                          <a:latin typeface="Courier"/>
                          <a:cs typeface="Courier"/>
                        </a:rPr>
                        <a:t>start_speed</a:t>
                      </a:r>
                      <a:r>
                        <a:rPr lang="en-US" sz="1500" dirty="0" smtClean="0"/>
                        <a:t>)</a:t>
                      </a:r>
                    </a:p>
                  </a:txBody>
                  <a:tcPr/>
                </a:tc>
              </a:tr>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Horizontal location (</a:t>
                      </a:r>
                      <a:r>
                        <a:rPr lang="en-US" sz="1500" dirty="0" err="1" smtClean="0">
                          <a:latin typeface="Courier"/>
                          <a:cs typeface="Courier"/>
                        </a:rPr>
                        <a:t>px</a:t>
                      </a:r>
                      <a:r>
                        <a:rPr lang="en-US" sz="1500" dirty="0" smtClean="0"/>
                        <a:t>)</a:t>
                      </a:r>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Batter handedness (</a:t>
                      </a:r>
                      <a:r>
                        <a:rPr lang="en-US" sz="1500" dirty="0" smtClean="0">
                          <a:latin typeface="Courier"/>
                          <a:cs typeface="Courier"/>
                        </a:rPr>
                        <a:t>stand</a:t>
                      </a:r>
                      <a:r>
                        <a:rPr lang="en-US" sz="1500" dirty="0" smtClean="0"/>
                        <a:t>)</a:t>
                      </a:r>
                    </a:p>
                  </a:txBody>
                  <a:tcPr/>
                </a:tc>
              </a:tr>
              <a:tr h="370840">
                <a:tc>
                  <a:txBody>
                    <a:bodyPr/>
                    <a:lstStyle/>
                    <a:p>
                      <a:pPr algn="ctr"/>
                      <a:r>
                        <a:rPr lang="en-US" sz="1500" dirty="0" smtClean="0"/>
                        <a:t>Vertical movement</a:t>
                      </a:r>
                      <a:r>
                        <a:rPr lang="en-US" sz="1500" baseline="0" dirty="0" smtClean="0"/>
                        <a:t> (</a:t>
                      </a:r>
                      <a:r>
                        <a:rPr lang="en-US" sz="1500" baseline="0" dirty="0" err="1" smtClean="0">
                          <a:latin typeface="Courier"/>
                          <a:cs typeface="Courier"/>
                        </a:rPr>
                        <a:t>pfx_z</a:t>
                      </a:r>
                      <a:r>
                        <a:rPr lang="en-US" sz="1500" baseline="0" dirty="0" smtClean="0"/>
                        <a:t>)</a:t>
                      </a:r>
                      <a:endParaRPr lang="en-US" sz="1500" dirty="0"/>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Pitcher handedness (</a:t>
                      </a:r>
                      <a:r>
                        <a:rPr lang="en-US" sz="1500" dirty="0" err="1" smtClean="0">
                          <a:latin typeface="Courier"/>
                          <a:cs typeface="Courier"/>
                        </a:rPr>
                        <a:t>p_throws</a:t>
                      </a:r>
                      <a:r>
                        <a:rPr lang="en-US" sz="1500" dirty="0" smtClean="0"/>
                        <a:t>)</a:t>
                      </a:r>
                    </a:p>
                  </a:txBody>
                  <a:tcPr/>
                </a:tc>
              </a:tr>
              <a:tr h="370840">
                <a:tc>
                  <a:txBody>
                    <a:bodyPr/>
                    <a:lstStyle/>
                    <a:p>
                      <a:pPr algn="ctr"/>
                      <a:r>
                        <a:rPr lang="en-US" sz="1500" dirty="0" smtClean="0"/>
                        <a:t>Horizontal</a:t>
                      </a:r>
                      <a:r>
                        <a:rPr lang="en-US" sz="1500" baseline="0" dirty="0" smtClean="0"/>
                        <a:t> movement (</a:t>
                      </a:r>
                      <a:r>
                        <a:rPr lang="en-US" sz="1500" baseline="0" dirty="0" err="1" smtClean="0">
                          <a:latin typeface="Courier"/>
                          <a:cs typeface="Courier"/>
                        </a:rPr>
                        <a:t>pfx_x</a:t>
                      </a:r>
                      <a:r>
                        <a:rPr lang="en-US" sz="1500" baseline="0" dirty="0" smtClean="0"/>
                        <a:t>)</a:t>
                      </a:r>
                      <a:endParaRPr lang="en-US" sz="1500" dirty="0"/>
                    </a:p>
                  </a:txBody>
                  <a:tcPr/>
                </a:tc>
                <a:tc>
                  <a:txBody>
                    <a:bodyPr/>
                    <a:lstStyle/>
                    <a:p>
                      <a:pPr marL="0" lvl="1" indent="0" algn="ctr">
                        <a:buFont typeface="Arial"/>
                        <a:buNone/>
                      </a:pPr>
                      <a:r>
                        <a:rPr lang="en-US" sz="1500" dirty="0" smtClean="0"/>
                        <a:t>Batter ID (</a:t>
                      </a:r>
                      <a:r>
                        <a:rPr lang="en-US" sz="1500" dirty="0" smtClean="0">
                          <a:latin typeface="Courier"/>
                          <a:cs typeface="Courier"/>
                        </a:rPr>
                        <a:t>batter</a:t>
                      </a:r>
                      <a:r>
                        <a:rPr lang="en-US" sz="1500" dirty="0" smtClean="0"/>
                        <a:t>)</a:t>
                      </a:r>
                    </a:p>
                  </a:txBody>
                  <a:tcPr/>
                </a:tc>
              </a:tr>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1500" dirty="0" smtClean="0"/>
                        <a:t>Release Spin rate (</a:t>
                      </a:r>
                      <a:r>
                        <a:rPr lang="en-US" sz="1500" dirty="0" err="1" smtClean="0">
                          <a:latin typeface="Courier"/>
                          <a:cs typeface="Courier"/>
                        </a:rPr>
                        <a:t>release_spin_rate</a:t>
                      </a:r>
                      <a:r>
                        <a:rPr lang="en-US" sz="1500" dirty="0" smtClean="0"/>
                        <a:t>)</a:t>
                      </a:r>
                    </a:p>
                  </a:txBody>
                  <a:tcPr/>
                </a:tc>
                <a:tc>
                  <a:txBody>
                    <a:bodyPr/>
                    <a:lstStyle/>
                    <a:p>
                      <a:pPr marL="0" lvl="1" indent="0" algn="ctr">
                        <a:buFont typeface="Arial"/>
                        <a:buNone/>
                      </a:pPr>
                      <a:r>
                        <a:rPr lang="en-US" sz="1500" dirty="0" smtClean="0"/>
                        <a:t>Pitcher ID (</a:t>
                      </a:r>
                      <a:r>
                        <a:rPr lang="en-US" sz="1500" dirty="0" smtClean="0">
                          <a:latin typeface="Courier"/>
                          <a:cs typeface="Courier"/>
                        </a:rPr>
                        <a:t>pitcher</a:t>
                      </a:r>
                      <a:r>
                        <a:rPr lang="en-US" sz="1500" dirty="0" smtClean="0"/>
                        <a:t>)</a:t>
                      </a:r>
                    </a:p>
                  </a:txBody>
                  <a:tcPr/>
                </a:tc>
              </a:tr>
            </a:tbl>
          </a:graphicData>
        </a:graphic>
      </p:graphicFrame>
    </p:spTree>
    <p:extLst>
      <p:ext uri="{BB962C8B-B14F-4D97-AF65-F5344CB8AC3E}">
        <p14:creationId xmlns:p14="http://schemas.microsoft.com/office/powerpoint/2010/main" val="191564500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Double Play Contact Modeling Notes</a:t>
            </a:r>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4" name="TextBox 3"/>
          <p:cNvSpPr txBox="1"/>
          <p:nvPr/>
        </p:nvSpPr>
        <p:spPr>
          <a:xfrm>
            <a:off x="586140" y="805826"/>
            <a:ext cx="7912884" cy="3939540"/>
          </a:xfrm>
          <a:prstGeom prst="rect">
            <a:avLst/>
          </a:prstGeom>
          <a:noFill/>
        </p:spPr>
        <p:txBody>
          <a:bodyPr wrap="square" rtlCol="0">
            <a:spAutoFit/>
          </a:bodyPr>
          <a:lstStyle/>
          <a:p>
            <a:pPr algn="ctr"/>
            <a:r>
              <a:rPr lang="en-US" sz="1400" i="1" dirty="0" err="1">
                <a:latin typeface="Courier"/>
                <a:cs typeface="Courier"/>
              </a:rPr>
              <a:t>d</a:t>
            </a:r>
            <a:r>
              <a:rPr lang="en-US" sz="1400" i="1" dirty="0" err="1" smtClean="0">
                <a:latin typeface="Courier"/>
                <a:cs typeface="Courier"/>
              </a:rPr>
              <a:t>ouble_play_contact</a:t>
            </a:r>
            <a:r>
              <a:rPr lang="en-US" sz="1400" i="1" dirty="0" smtClean="0">
                <a:latin typeface="Courier"/>
                <a:cs typeface="Courier"/>
              </a:rPr>
              <a:t> </a:t>
            </a:r>
            <a:r>
              <a:rPr lang="en-US" sz="1400" i="1" dirty="0">
                <a:latin typeface="Courier"/>
                <a:cs typeface="Courier"/>
              </a:rPr>
              <a:t>~ </a:t>
            </a:r>
            <a:r>
              <a:rPr lang="en-US" sz="1400" i="1" dirty="0" err="1" smtClean="0">
                <a:latin typeface="Courier"/>
                <a:cs typeface="Courier"/>
              </a:rPr>
              <a:t>px</a:t>
            </a:r>
            <a:r>
              <a:rPr lang="en-US" sz="1400" i="1" dirty="0" smtClean="0">
                <a:latin typeface="Courier"/>
                <a:cs typeface="Courier"/>
              </a:rPr>
              <a:t> + </a:t>
            </a:r>
            <a:r>
              <a:rPr lang="en-US" sz="1400" i="1" dirty="0" err="1" smtClean="0">
                <a:latin typeface="Courier"/>
                <a:cs typeface="Courier"/>
              </a:rPr>
              <a:t>pz</a:t>
            </a:r>
            <a:r>
              <a:rPr lang="en-US" sz="1400" i="1" dirty="0" smtClean="0">
                <a:latin typeface="Courier"/>
                <a:cs typeface="Courier"/>
              </a:rPr>
              <a:t> + </a:t>
            </a:r>
            <a:r>
              <a:rPr lang="en-US" sz="1400" i="1" dirty="0" err="1" smtClean="0">
                <a:latin typeface="Courier"/>
                <a:cs typeface="Courier"/>
              </a:rPr>
              <a:t>pfx_x</a:t>
            </a:r>
            <a:r>
              <a:rPr lang="en-US" sz="1400" i="1" dirty="0" smtClean="0">
                <a:latin typeface="Courier"/>
                <a:cs typeface="Courier"/>
              </a:rPr>
              <a:t> + </a:t>
            </a:r>
            <a:r>
              <a:rPr lang="en-US" sz="1400" i="1" dirty="0" err="1" smtClean="0">
                <a:latin typeface="Courier"/>
                <a:cs typeface="Courier"/>
              </a:rPr>
              <a:t>pfx_z</a:t>
            </a:r>
            <a:r>
              <a:rPr lang="en-US" sz="1400" i="1" dirty="0" smtClean="0">
                <a:latin typeface="Courier"/>
                <a:cs typeface="Courier"/>
              </a:rPr>
              <a:t> + </a:t>
            </a:r>
          </a:p>
          <a:p>
            <a:pPr algn="ctr"/>
            <a:r>
              <a:rPr lang="en-US" sz="1400" i="1" dirty="0" err="1" smtClean="0">
                <a:latin typeface="Courier"/>
                <a:cs typeface="Courier"/>
              </a:rPr>
              <a:t>start_speed</a:t>
            </a:r>
            <a:r>
              <a:rPr lang="en-US" sz="1400" i="1" dirty="0" smtClean="0">
                <a:latin typeface="Courier"/>
                <a:cs typeface="Courier"/>
              </a:rPr>
              <a:t> + </a:t>
            </a:r>
            <a:r>
              <a:rPr lang="en-US" sz="1400" i="1" dirty="0" err="1" smtClean="0">
                <a:latin typeface="Courier"/>
                <a:cs typeface="Courier"/>
              </a:rPr>
              <a:t>release_spin_rate</a:t>
            </a:r>
            <a:r>
              <a:rPr lang="en-US" sz="1400" i="1" dirty="0" smtClean="0">
                <a:latin typeface="Courier"/>
                <a:cs typeface="Courier"/>
              </a:rPr>
              <a:t> + stand + </a:t>
            </a:r>
            <a:r>
              <a:rPr lang="en-US" sz="1400" i="1" dirty="0" err="1" smtClean="0">
                <a:latin typeface="Courier"/>
                <a:cs typeface="Courier"/>
              </a:rPr>
              <a:t>p_throws</a:t>
            </a:r>
            <a:endParaRPr lang="en-US" sz="1400" i="1" dirty="0" smtClean="0">
              <a:latin typeface="Courier"/>
              <a:cs typeface="Courier"/>
            </a:endParaRPr>
          </a:p>
          <a:p>
            <a:endParaRPr lang="en-US" sz="1400" i="1" dirty="0">
              <a:latin typeface="Courier"/>
              <a:cs typeface="Courier"/>
            </a:endParaRPr>
          </a:p>
          <a:p>
            <a:pPr marL="285750" indent="-285750">
              <a:buFont typeface="Arial"/>
              <a:buChar char="•"/>
            </a:pPr>
            <a:r>
              <a:rPr lang="en-US" sz="1600" dirty="0" smtClean="0"/>
              <a:t>Continuous features were scaled and centered</a:t>
            </a:r>
            <a:endParaRPr lang="en-US" sz="1600" dirty="0"/>
          </a:p>
          <a:p>
            <a:pPr marL="285750" indent="-285750">
              <a:buFont typeface="Arial"/>
              <a:buChar char="•"/>
            </a:pPr>
            <a:endParaRPr lang="en-US" sz="1600" dirty="0" smtClean="0"/>
          </a:p>
          <a:p>
            <a:pPr marL="285750" indent="-285750">
              <a:buFont typeface="Arial"/>
              <a:buChar char="•"/>
            </a:pPr>
            <a:r>
              <a:rPr lang="en-US" sz="1600" dirty="0" smtClean="0"/>
              <a:t>Initially, tried predicting the continuous probability of double play contact</a:t>
            </a:r>
          </a:p>
          <a:p>
            <a:pPr marL="742950" lvl="1" indent="-285750">
              <a:buFont typeface="Arial"/>
              <a:buChar char="•"/>
            </a:pPr>
            <a:r>
              <a:rPr lang="en-US" sz="1600" dirty="0" smtClean="0"/>
              <a:t>Logistic </a:t>
            </a:r>
            <a:r>
              <a:rPr lang="en-US" sz="1600" dirty="0"/>
              <a:t>Regression, </a:t>
            </a:r>
            <a:r>
              <a:rPr lang="en-US" sz="1600" dirty="0" smtClean="0"/>
              <a:t>Generalized Additive Models, CART</a:t>
            </a:r>
            <a:r>
              <a:rPr lang="en-US" sz="1600" dirty="0"/>
              <a:t>, </a:t>
            </a:r>
            <a:r>
              <a:rPr lang="en-US" sz="1600" dirty="0" smtClean="0"/>
              <a:t>Ridge Regression, Lasso Regression, and Gradient </a:t>
            </a:r>
            <a:r>
              <a:rPr lang="en-US" sz="1600" dirty="0"/>
              <a:t>Boosting </a:t>
            </a:r>
            <a:r>
              <a:rPr lang="en-US" sz="1600" dirty="0" smtClean="0"/>
              <a:t>Machines</a:t>
            </a:r>
          </a:p>
          <a:p>
            <a:pPr marL="742950" lvl="1" indent="-285750">
              <a:buFont typeface="Arial"/>
              <a:buChar char="•"/>
            </a:pPr>
            <a:r>
              <a:rPr lang="en-US" sz="1600" dirty="0" smtClean="0"/>
              <a:t>The results were underwhelming</a:t>
            </a:r>
          </a:p>
          <a:p>
            <a:pPr marL="742950" lvl="1" indent="-285750">
              <a:buFont typeface="Arial"/>
              <a:buChar char="•"/>
            </a:pPr>
            <a:r>
              <a:rPr lang="en-US" sz="1600" dirty="0" smtClean="0"/>
              <a:t>GBM performed the best, but with a MAE of .307</a:t>
            </a:r>
          </a:p>
          <a:p>
            <a:pPr marL="285750" indent="-285750">
              <a:buFont typeface="Arial"/>
              <a:buChar char="•"/>
            </a:pPr>
            <a:endParaRPr lang="en-US" sz="1600" dirty="0"/>
          </a:p>
          <a:p>
            <a:pPr marL="285750" indent="-285750">
              <a:buFont typeface="Arial"/>
              <a:buChar char="•"/>
            </a:pPr>
            <a:r>
              <a:rPr lang="en-US" sz="1600" dirty="0" smtClean="0"/>
              <a:t>Next up was using basic classification</a:t>
            </a:r>
          </a:p>
          <a:p>
            <a:pPr marL="742950" lvl="1" indent="-285750">
              <a:buFont typeface="Arial"/>
              <a:buChar char="•"/>
            </a:pPr>
            <a:r>
              <a:rPr lang="en-US" sz="1600" dirty="0" smtClean="0"/>
              <a:t>Down-sampling was used just as in Phase 1</a:t>
            </a:r>
            <a:endParaRPr lang="en-US" sz="1600" dirty="0"/>
          </a:p>
          <a:p>
            <a:pPr marL="742950" lvl="1" indent="-285750">
              <a:buFont typeface="Arial"/>
              <a:buChar char="•"/>
            </a:pPr>
            <a:r>
              <a:rPr lang="en-US" sz="1600" dirty="0" smtClean="0"/>
              <a:t>Logistic Regression, GLM, CART</a:t>
            </a:r>
            <a:r>
              <a:rPr lang="en-US" sz="1600" dirty="0"/>
              <a:t>, </a:t>
            </a:r>
            <a:r>
              <a:rPr lang="en-US" sz="1600" dirty="0" smtClean="0"/>
              <a:t>Gradient Boosting Machines, Random Forest, Generalized Linear Mixed Model (binomial and </a:t>
            </a:r>
            <a:r>
              <a:rPr lang="en-US" sz="1600" dirty="0" err="1" smtClean="0"/>
              <a:t>poisson</a:t>
            </a:r>
            <a:r>
              <a:rPr lang="en-US" sz="1600" dirty="0" smtClean="0"/>
              <a:t>, included random effects for </a:t>
            </a:r>
            <a:r>
              <a:rPr lang="en-US" sz="1600" dirty="0" smtClean="0">
                <a:latin typeface="Courier"/>
                <a:cs typeface="Courier"/>
              </a:rPr>
              <a:t>batter</a:t>
            </a:r>
            <a:r>
              <a:rPr lang="en-US" sz="1600" dirty="0" smtClean="0"/>
              <a:t>, </a:t>
            </a:r>
            <a:r>
              <a:rPr lang="en-US" sz="1600" dirty="0" smtClean="0">
                <a:latin typeface="Courier"/>
                <a:cs typeface="Courier"/>
              </a:rPr>
              <a:t>pitcher</a:t>
            </a:r>
            <a:r>
              <a:rPr lang="en-US" sz="1600" dirty="0" smtClean="0"/>
              <a:t>, </a:t>
            </a:r>
            <a:r>
              <a:rPr lang="en-US" sz="1600" dirty="0" smtClean="0">
                <a:latin typeface="Courier"/>
                <a:cs typeface="Courier"/>
              </a:rPr>
              <a:t>stand</a:t>
            </a:r>
            <a:r>
              <a:rPr lang="en-US" sz="1600" dirty="0" smtClean="0"/>
              <a:t>, and </a:t>
            </a:r>
            <a:r>
              <a:rPr lang="en-US" sz="1600" dirty="0" err="1" smtClean="0">
                <a:latin typeface="Courier"/>
                <a:cs typeface="Courier"/>
              </a:rPr>
              <a:t>p_throws</a:t>
            </a:r>
            <a:r>
              <a:rPr lang="en-US" sz="1600" dirty="0" smtClean="0"/>
              <a:t>)</a:t>
            </a:r>
          </a:p>
        </p:txBody>
      </p:sp>
    </p:spTree>
    <p:extLst>
      <p:ext uri="{BB962C8B-B14F-4D97-AF65-F5344CB8AC3E}">
        <p14:creationId xmlns:p14="http://schemas.microsoft.com/office/powerpoint/2010/main" val="18776326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Double Play Contact Modeling Notes</a:t>
            </a:r>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6" name="TextBox 5"/>
          <p:cNvSpPr txBox="1"/>
          <p:nvPr/>
        </p:nvSpPr>
        <p:spPr>
          <a:xfrm>
            <a:off x="6323204" y="783143"/>
            <a:ext cx="2820796" cy="3662541"/>
          </a:xfrm>
          <a:prstGeom prst="rect">
            <a:avLst/>
          </a:prstGeom>
          <a:noFill/>
        </p:spPr>
        <p:txBody>
          <a:bodyPr wrap="square" rtlCol="0">
            <a:spAutoFit/>
          </a:bodyPr>
          <a:lstStyle/>
          <a:p>
            <a:pPr marL="285750" indent="-285750">
              <a:buFont typeface="Arial"/>
              <a:buChar char="•"/>
            </a:pPr>
            <a:r>
              <a:rPr lang="en-US" sz="1450" dirty="0" smtClean="0"/>
              <a:t>The results are less impressive than Phase 1, although better than a “random” model</a:t>
            </a:r>
          </a:p>
          <a:p>
            <a:pPr marL="285750" indent="-285750">
              <a:buFont typeface="Arial"/>
              <a:buChar char="•"/>
            </a:pPr>
            <a:r>
              <a:rPr lang="en-US" sz="1450" dirty="0" smtClean="0"/>
              <a:t>The non-down sampled GLMM using a Poisson distribution and a .30 cut point appears to perform best across most of the </a:t>
            </a:r>
            <a:r>
              <a:rPr lang="en-US" sz="1450" dirty="0" smtClean="0"/>
              <a:t>metrics, but it’s close</a:t>
            </a:r>
            <a:endParaRPr lang="en-US" sz="1450" dirty="0" smtClean="0"/>
          </a:p>
          <a:p>
            <a:pPr marL="285750" indent="-285750">
              <a:buFont typeface="Arial"/>
              <a:buChar char="•"/>
            </a:pPr>
            <a:r>
              <a:rPr lang="en-US" sz="1450" dirty="0" smtClean="0"/>
              <a:t>The random effect for </a:t>
            </a:r>
            <a:r>
              <a:rPr lang="en-US" sz="1450" dirty="0" smtClean="0">
                <a:latin typeface="Courier"/>
                <a:cs typeface="Courier"/>
              </a:rPr>
              <a:t>batter</a:t>
            </a:r>
            <a:r>
              <a:rPr lang="en-US" sz="1450" dirty="0" smtClean="0"/>
              <a:t> was four times as large as for </a:t>
            </a:r>
            <a:r>
              <a:rPr lang="en-US" sz="1450" dirty="0" smtClean="0">
                <a:latin typeface="Courier"/>
                <a:cs typeface="Courier"/>
              </a:rPr>
              <a:t>pitcher</a:t>
            </a:r>
          </a:p>
          <a:p>
            <a:pPr marL="285750" indent="-285750">
              <a:buFont typeface="Arial"/>
              <a:buChar char="•"/>
            </a:pPr>
            <a:r>
              <a:rPr lang="en-US" sz="1450" dirty="0" smtClean="0">
                <a:latin typeface="Franklin Gothic Book"/>
                <a:cs typeface="Franklin Gothic Book"/>
              </a:rPr>
              <a:t>Vertical location was the largest fixed effect (-.28), followed by vertical movement</a:t>
            </a:r>
            <a:r>
              <a:rPr lang="en-US" sz="1450" dirty="0">
                <a:latin typeface="Franklin Gothic Book"/>
                <a:cs typeface="Franklin Gothic Book"/>
              </a:rPr>
              <a:t> </a:t>
            </a:r>
            <a:r>
              <a:rPr lang="en-US" sz="1450" dirty="0" smtClean="0">
                <a:latin typeface="Franklin Gothic Book"/>
                <a:cs typeface="Franklin Gothic Book"/>
              </a:rPr>
              <a:t>(-.0489) and velocity (.036)</a:t>
            </a:r>
          </a:p>
        </p:txBody>
      </p:sp>
      <p:pic>
        <p:nvPicPr>
          <p:cNvPr id="8" name="Picture 7" descr="class_model_dp_on_pitch_com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791414"/>
            <a:ext cx="6323203" cy="4023858"/>
          </a:xfrm>
          <a:prstGeom prst="rect">
            <a:avLst/>
          </a:prstGeom>
        </p:spPr>
      </p:pic>
    </p:spTree>
    <p:extLst>
      <p:ext uri="{BB962C8B-B14F-4D97-AF65-F5344CB8AC3E}">
        <p14:creationId xmlns:p14="http://schemas.microsoft.com/office/powerpoint/2010/main" val="235814963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for the study</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Oval 4"/>
          <p:cNvSpPr>
            <a:spLocks noChangeAspect="1"/>
          </p:cNvSpPr>
          <p:nvPr/>
        </p:nvSpPr>
        <p:spPr>
          <a:xfrm>
            <a:off x="457200" y="944275"/>
            <a:ext cx="479571" cy="475821"/>
          </a:xfrm>
          <a:prstGeom prst="ellipse">
            <a:avLst/>
          </a:prstGeom>
          <a:solidFill>
            <a:schemeClr val="tx1">
              <a:lumMod val="50000"/>
              <a:lumOff val="5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smtClean="0">
                <a:solidFill>
                  <a:schemeClr val="bg1"/>
                </a:solidFill>
                <a:latin typeface="Arial"/>
                <a:cs typeface="Arial"/>
              </a:rPr>
              <a:t>1</a:t>
            </a:r>
            <a:endParaRPr lang="en-US" sz="2400" b="1" dirty="0">
              <a:solidFill>
                <a:schemeClr val="bg1"/>
              </a:solidFill>
              <a:latin typeface="Arial"/>
              <a:cs typeface="Arial"/>
            </a:endParaRPr>
          </a:p>
        </p:txBody>
      </p:sp>
      <p:sp>
        <p:nvSpPr>
          <p:cNvPr id="7" name="TextBox 6"/>
          <p:cNvSpPr txBox="1"/>
          <p:nvPr/>
        </p:nvSpPr>
        <p:spPr>
          <a:xfrm>
            <a:off x="936771" y="859020"/>
            <a:ext cx="7750029" cy="1754327"/>
          </a:xfrm>
          <a:prstGeom prst="rect">
            <a:avLst/>
          </a:prstGeom>
          <a:noFill/>
        </p:spPr>
        <p:txBody>
          <a:bodyPr wrap="square" rtlCol="0">
            <a:spAutoFit/>
          </a:bodyPr>
          <a:lstStyle/>
          <a:p>
            <a:r>
              <a:rPr lang="en-US" dirty="0" smtClean="0"/>
              <a:t>Double plays can have a large impact on the expected runs of an inning and are of strategic value to teams (both inducing and avoiding them)</a:t>
            </a:r>
          </a:p>
          <a:p>
            <a:endParaRPr lang="en-US" dirty="0" smtClean="0"/>
          </a:p>
          <a:p>
            <a:pPr marL="742950" lvl="1" indent="-285750">
              <a:buFont typeface="Arial"/>
              <a:buChar char="•"/>
            </a:pPr>
            <a:r>
              <a:rPr lang="en-US" i="1" dirty="0" smtClean="0"/>
              <a:t>On average, double plays drop the run expectancy of an inning from </a:t>
            </a:r>
            <a:r>
              <a:rPr lang="en-US" b="1" i="1" u="sng" dirty="0" smtClean="0"/>
              <a:t>1.59 to 0.12</a:t>
            </a:r>
            <a:r>
              <a:rPr lang="en-US" b="1" i="1" dirty="0" smtClean="0"/>
              <a:t> </a:t>
            </a:r>
            <a:r>
              <a:rPr lang="en-US" i="1" dirty="0" smtClean="0"/>
              <a:t>with 0 outs; wipes out </a:t>
            </a:r>
            <a:r>
              <a:rPr lang="en-US" b="1" i="1" u="sng" dirty="0" smtClean="0"/>
              <a:t>1.02</a:t>
            </a:r>
            <a:r>
              <a:rPr lang="en-US" i="1" dirty="0" smtClean="0"/>
              <a:t> runs on average when there is 1 out</a:t>
            </a:r>
            <a:endParaRPr lang="en-US" i="1" dirty="0"/>
          </a:p>
        </p:txBody>
      </p:sp>
    </p:spTree>
    <p:extLst>
      <p:ext uri="{BB962C8B-B14F-4D97-AF65-F5344CB8AC3E}">
        <p14:creationId xmlns:p14="http://schemas.microsoft.com/office/powerpoint/2010/main" val="19887486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How I’m feeling after Phase 2</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5" name="Picture 4" descr="nice_hotw.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892" y="1080909"/>
            <a:ext cx="5185272" cy="3240796"/>
          </a:xfrm>
          <a:prstGeom prst="rect">
            <a:avLst/>
          </a:prstGeom>
        </p:spPr>
      </p:pic>
    </p:spTree>
    <p:extLst>
      <p:ext uri="{BB962C8B-B14F-4D97-AF65-F5344CB8AC3E}">
        <p14:creationId xmlns:p14="http://schemas.microsoft.com/office/powerpoint/2010/main" val="389184633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0459"/>
            <a:ext cx="8229600" cy="857250"/>
          </a:xfrm>
        </p:spPr>
        <p:txBody>
          <a:bodyPr>
            <a:normAutofit/>
          </a:bodyPr>
          <a:lstStyle/>
          <a:p>
            <a:r>
              <a:rPr lang="en-US" sz="3600" dirty="0" smtClean="0"/>
              <a:t>Wrapping </a:t>
            </a:r>
            <a:r>
              <a:rPr lang="en-US" sz="3600" dirty="0" smtClean="0"/>
              <a:t>Up/Next Steps</a:t>
            </a:r>
            <a:endParaRPr lang="en-US" sz="3600"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4" name="TextBox 3"/>
          <p:cNvSpPr txBox="1"/>
          <p:nvPr/>
        </p:nvSpPr>
        <p:spPr>
          <a:xfrm>
            <a:off x="586140" y="805826"/>
            <a:ext cx="7912884" cy="3539431"/>
          </a:xfrm>
          <a:prstGeom prst="rect">
            <a:avLst/>
          </a:prstGeom>
          <a:noFill/>
        </p:spPr>
        <p:txBody>
          <a:bodyPr wrap="square" rtlCol="0">
            <a:spAutoFit/>
          </a:bodyPr>
          <a:lstStyle/>
          <a:p>
            <a:pPr marL="285750" indent="-285750">
              <a:buFont typeface="Arial"/>
              <a:buChar char="•"/>
            </a:pPr>
            <a:r>
              <a:rPr lang="en-US" sz="1400" dirty="0" smtClean="0"/>
              <a:t>Modeling the type of contact that results in a ground ball double play appears solid</a:t>
            </a:r>
          </a:p>
          <a:p>
            <a:pPr marL="742950" lvl="1" indent="-285750">
              <a:buFont typeface="Arial"/>
              <a:buChar char="•"/>
            </a:pPr>
            <a:r>
              <a:rPr lang="en-US" sz="1400" dirty="0" smtClean="0"/>
              <a:t>Improvements may be likely by playing with the cut point at which a probability is coded as a success or failure</a:t>
            </a:r>
          </a:p>
          <a:p>
            <a:pPr marL="742950" lvl="1" indent="-285750">
              <a:buFont typeface="Arial"/>
              <a:buChar char="•"/>
            </a:pPr>
            <a:r>
              <a:rPr lang="en-US" sz="1400" dirty="0" smtClean="0"/>
              <a:t>Controlling for the batter’s speed may also improve the predictive power of the model and, therefore, the specific type of optimal contact</a:t>
            </a:r>
            <a:endParaRPr lang="en-US" sz="1400" dirty="0"/>
          </a:p>
          <a:p>
            <a:pPr marL="285750" indent="-285750">
              <a:buFont typeface="Arial"/>
              <a:buChar char="•"/>
            </a:pPr>
            <a:endParaRPr lang="en-US" sz="1400" dirty="0" smtClean="0"/>
          </a:p>
          <a:p>
            <a:pPr marL="285750" indent="-285750">
              <a:buFont typeface="Arial"/>
              <a:buChar char="•"/>
            </a:pPr>
            <a:r>
              <a:rPr lang="en-US" sz="1400" dirty="0" smtClean="0"/>
              <a:t>Modeling the type of pitch to best induce the contact still needs work</a:t>
            </a:r>
          </a:p>
          <a:p>
            <a:pPr marL="742950" lvl="1" indent="-285750">
              <a:buFont typeface="Arial"/>
              <a:buChar char="•"/>
            </a:pPr>
            <a:r>
              <a:rPr lang="en-US" sz="1400" dirty="0" smtClean="0"/>
              <a:t>Accounting for the batter seems important (hypothesis is certain types of swings moderate impact of pitch location, movement, etc.), but could also use average hit angle, exit velocity, etc. instead of a fixed effect. </a:t>
            </a:r>
          </a:p>
          <a:p>
            <a:pPr marL="1200150" lvl="2" indent="-285750">
              <a:buFont typeface="Arial"/>
              <a:buChar char="•"/>
            </a:pPr>
            <a:r>
              <a:rPr lang="en-US" sz="1400" dirty="0" smtClean="0"/>
              <a:t>Pro: Would make other algorithms more practical, avoid using “average” batter factor where sample is low/missing</a:t>
            </a:r>
          </a:p>
          <a:p>
            <a:pPr marL="1200150" lvl="2" indent="-285750">
              <a:buFont typeface="Arial"/>
              <a:buChar char="•"/>
            </a:pPr>
            <a:r>
              <a:rPr lang="en-US" sz="1400" dirty="0" smtClean="0"/>
              <a:t>Con: Lose some transparency</a:t>
            </a:r>
          </a:p>
          <a:p>
            <a:pPr lvl="2"/>
            <a:endParaRPr lang="en-US" sz="1400" dirty="0"/>
          </a:p>
          <a:p>
            <a:pPr marL="285750" indent="-285750">
              <a:buFont typeface="Arial"/>
              <a:buChar char="•"/>
            </a:pPr>
            <a:r>
              <a:rPr lang="en-US" sz="1400" dirty="0" smtClean="0"/>
              <a:t>Slides are available at</a:t>
            </a:r>
            <a:r>
              <a:rPr lang="en-US" sz="1400" dirty="0"/>
              <a:t>: </a:t>
            </a:r>
            <a:r>
              <a:rPr lang="en-US" sz="1400" dirty="0">
                <a:solidFill>
                  <a:schemeClr val="tx1">
                    <a:lumMod val="75000"/>
                    <a:lumOff val="25000"/>
                  </a:schemeClr>
                </a:solidFill>
                <a:hlinkClick r:id="rId2"/>
              </a:rPr>
              <a:t>https://</a:t>
            </a:r>
            <a:r>
              <a:rPr lang="en-US" sz="1400" dirty="0" err="1">
                <a:solidFill>
                  <a:schemeClr val="tx1">
                    <a:lumMod val="75000"/>
                    <a:lumOff val="25000"/>
                  </a:schemeClr>
                </a:solidFill>
                <a:hlinkClick r:id="rId2"/>
              </a:rPr>
              <a:t>github.com</a:t>
            </a:r>
            <a:r>
              <a:rPr lang="en-US" sz="1400" dirty="0">
                <a:solidFill>
                  <a:schemeClr val="tx1">
                    <a:lumMod val="75000"/>
                    <a:lumOff val="25000"/>
                  </a:schemeClr>
                </a:solidFill>
                <a:hlinkClick r:id="rId2"/>
              </a:rPr>
              <a:t>/</a:t>
            </a:r>
            <a:r>
              <a:rPr lang="en-US" sz="1400" dirty="0" err="1">
                <a:solidFill>
                  <a:schemeClr val="tx1">
                    <a:lumMod val="75000"/>
                    <a:lumOff val="25000"/>
                  </a:schemeClr>
                </a:solidFill>
                <a:hlinkClick r:id="rId2"/>
              </a:rPr>
              <a:t>BillPetti</a:t>
            </a:r>
            <a:r>
              <a:rPr lang="en-US" sz="1400" dirty="0">
                <a:solidFill>
                  <a:schemeClr val="tx1">
                    <a:lumMod val="75000"/>
                    <a:lumOff val="25000"/>
                  </a:schemeClr>
                </a:solidFill>
                <a:hlinkClick r:id="rId2"/>
              </a:rPr>
              <a:t>/</a:t>
            </a:r>
            <a:r>
              <a:rPr lang="en-US" sz="1400" dirty="0" err="1">
                <a:solidFill>
                  <a:schemeClr val="tx1">
                    <a:lumMod val="75000"/>
                    <a:lumOff val="25000"/>
                  </a:schemeClr>
                </a:solidFill>
                <a:hlinkClick r:id="rId2"/>
              </a:rPr>
              <a:t>double_play_balls</a:t>
            </a:r>
            <a:r>
              <a:rPr lang="en-US" sz="1400" dirty="0">
                <a:solidFill>
                  <a:schemeClr val="tx1">
                    <a:lumMod val="75000"/>
                    <a:lumOff val="25000"/>
                  </a:schemeClr>
                </a:solidFill>
                <a:hlinkClick r:id="rId2"/>
              </a:rPr>
              <a:t>/tree/master</a:t>
            </a:r>
            <a:endParaRPr lang="en-US" sz="1400" dirty="0" smtClean="0">
              <a:solidFill>
                <a:schemeClr val="tx1">
                  <a:lumMod val="75000"/>
                  <a:lumOff val="25000"/>
                </a:schemeClr>
              </a:solidFill>
            </a:endParaRPr>
          </a:p>
          <a:p>
            <a:pPr marL="742950" lvl="1" indent="-285750">
              <a:buFont typeface="Arial"/>
              <a:buChar char="•"/>
            </a:pPr>
            <a:r>
              <a:rPr lang="en-US" sz="1400" dirty="0" smtClean="0"/>
              <a:t>Refined work will be published in the coming months at FanGraphs or The Hardball Times</a:t>
            </a:r>
            <a:endParaRPr lang="en-US" sz="1400" dirty="0" smtClean="0"/>
          </a:p>
        </p:txBody>
      </p:sp>
    </p:spTree>
    <p:extLst>
      <p:ext uri="{BB962C8B-B14F-4D97-AF65-F5344CB8AC3E}">
        <p14:creationId xmlns:p14="http://schemas.microsoft.com/office/powerpoint/2010/main" val="10711414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Title 4"/>
          <p:cNvSpPr>
            <a:spLocks noGrp="1"/>
          </p:cNvSpPr>
          <p:nvPr>
            <p:ph type="title"/>
          </p:nvPr>
        </p:nvSpPr>
        <p:spPr>
          <a:xfrm>
            <a:off x="457200" y="2099924"/>
            <a:ext cx="8229600" cy="857250"/>
          </a:xfrm>
        </p:spPr>
        <p:txBody>
          <a:bodyPr/>
          <a:lstStyle/>
          <a:p>
            <a:r>
              <a:rPr lang="en-US" dirty="0" smtClean="0"/>
              <a:t>Thank You</a:t>
            </a:r>
            <a:endParaRPr lang="en-US" dirty="0"/>
          </a:p>
        </p:txBody>
      </p:sp>
    </p:spTree>
    <p:extLst>
      <p:ext uri="{BB962C8B-B14F-4D97-AF65-F5344CB8AC3E}">
        <p14:creationId xmlns:p14="http://schemas.microsoft.com/office/powerpoint/2010/main" val="130896724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for the study</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5" name="Oval 4"/>
          <p:cNvSpPr>
            <a:spLocks noChangeAspect="1"/>
          </p:cNvSpPr>
          <p:nvPr/>
        </p:nvSpPr>
        <p:spPr>
          <a:xfrm>
            <a:off x="457200" y="944275"/>
            <a:ext cx="479571" cy="475821"/>
          </a:xfrm>
          <a:prstGeom prst="ellipse">
            <a:avLst/>
          </a:prstGeom>
          <a:solidFill>
            <a:schemeClr val="tx1">
              <a:lumMod val="50000"/>
              <a:lumOff val="5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smtClean="0">
                <a:solidFill>
                  <a:schemeClr val="bg1"/>
                </a:solidFill>
                <a:latin typeface="Arial"/>
                <a:cs typeface="Arial"/>
              </a:rPr>
              <a:t>1</a:t>
            </a:r>
            <a:endParaRPr lang="en-US" sz="2400" b="1" dirty="0">
              <a:solidFill>
                <a:schemeClr val="bg1"/>
              </a:solidFill>
              <a:latin typeface="Arial"/>
              <a:cs typeface="Arial"/>
            </a:endParaRPr>
          </a:p>
        </p:txBody>
      </p:sp>
      <p:sp>
        <p:nvSpPr>
          <p:cNvPr id="7" name="TextBox 6"/>
          <p:cNvSpPr txBox="1"/>
          <p:nvPr/>
        </p:nvSpPr>
        <p:spPr>
          <a:xfrm>
            <a:off x="936771" y="859020"/>
            <a:ext cx="7750029" cy="646331"/>
          </a:xfrm>
          <a:prstGeom prst="rect">
            <a:avLst/>
          </a:prstGeom>
          <a:noFill/>
        </p:spPr>
        <p:txBody>
          <a:bodyPr wrap="square" rtlCol="0">
            <a:spAutoFit/>
          </a:bodyPr>
          <a:lstStyle/>
          <a:p>
            <a:r>
              <a:rPr lang="en-US" dirty="0" smtClean="0"/>
              <a:t>Double plays can have a large impact on the expected runs of an inning and are of strategic value to teams (both inducing and avoiding them)</a:t>
            </a:r>
            <a:endParaRPr lang="en-US" dirty="0"/>
          </a:p>
        </p:txBody>
      </p:sp>
      <p:sp>
        <p:nvSpPr>
          <p:cNvPr id="8" name="Oval 7"/>
          <p:cNvSpPr>
            <a:spLocks noChangeAspect="1"/>
          </p:cNvSpPr>
          <p:nvPr/>
        </p:nvSpPr>
        <p:spPr>
          <a:xfrm>
            <a:off x="457200" y="1690187"/>
            <a:ext cx="479571" cy="475821"/>
          </a:xfrm>
          <a:prstGeom prst="ellipse">
            <a:avLst/>
          </a:prstGeom>
          <a:solidFill>
            <a:schemeClr val="tx1">
              <a:lumMod val="50000"/>
              <a:lumOff val="5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a:solidFill>
                  <a:schemeClr val="bg1"/>
                </a:solidFill>
                <a:latin typeface="Arial"/>
                <a:cs typeface="Arial"/>
              </a:rPr>
              <a:t>2</a:t>
            </a:r>
          </a:p>
        </p:txBody>
      </p:sp>
      <p:sp>
        <p:nvSpPr>
          <p:cNvPr id="9" name="TextBox 8"/>
          <p:cNvSpPr txBox="1"/>
          <p:nvPr/>
        </p:nvSpPr>
        <p:spPr>
          <a:xfrm>
            <a:off x="936771" y="1619131"/>
            <a:ext cx="7750029" cy="1477328"/>
          </a:xfrm>
          <a:prstGeom prst="rect">
            <a:avLst/>
          </a:prstGeom>
          <a:noFill/>
        </p:spPr>
        <p:txBody>
          <a:bodyPr wrap="square" rtlCol="0">
            <a:spAutoFit/>
          </a:bodyPr>
          <a:lstStyle/>
          <a:p>
            <a:r>
              <a:rPr lang="en-US" dirty="0" smtClean="0"/>
              <a:t>Double plays are relatively rare events based on balls in play. Understanding how to even marginally increase their odds should be valuable</a:t>
            </a:r>
          </a:p>
          <a:p>
            <a:endParaRPr lang="en-US" dirty="0"/>
          </a:p>
          <a:p>
            <a:pPr marL="742950" lvl="1" indent="-285750">
              <a:buFont typeface="Arial"/>
              <a:buChar char="•"/>
            </a:pPr>
            <a:r>
              <a:rPr lang="en-US" i="1" dirty="0" smtClean="0"/>
              <a:t>Only </a:t>
            </a:r>
            <a:r>
              <a:rPr lang="en-US" b="1" i="1" u="sng" dirty="0" smtClean="0"/>
              <a:t>3.2%</a:t>
            </a:r>
            <a:r>
              <a:rPr lang="en-US" i="1" dirty="0" smtClean="0"/>
              <a:t> of all batted balls turn into two outs</a:t>
            </a:r>
          </a:p>
          <a:p>
            <a:pPr marL="742950" lvl="1" indent="-285750">
              <a:buFont typeface="Arial"/>
              <a:buChar char="•"/>
            </a:pPr>
            <a:r>
              <a:rPr lang="en-US" i="1" dirty="0" smtClean="0"/>
              <a:t>Only </a:t>
            </a:r>
            <a:r>
              <a:rPr lang="en-US" b="1" i="1" u="sng" dirty="0" smtClean="0"/>
              <a:t>15.2%</a:t>
            </a:r>
            <a:r>
              <a:rPr lang="en-US" i="1" dirty="0" smtClean="0"/>
              <a:t> of double play opportunities are converted</a:t>
            </a:r>
            <a:endParaRPr lang="en-US" i="1" dirty="0"/>
          </a:p>
        </p:txBody>
      </p:sp>
    </p:spTree>
    <p:extLst>
      <p:ext uri="{BB962C8B-B14F-4D97-AF65-F5344CB8AC3E}">
        <p14:creationId xmlns:p14="http://schemas.microsoft.com/office/powerpoint/2010/main" val="311557753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and Methodology Details</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2264630" y="1074669"/>
            <a:ext cx="6879370" cy="646331"/>
          </a:xfrm>
          <a:prstGeom prst="rect">
            <a:avLst/>
          </a:prstGeom>
          <a:noFill/>
        </p:spPr>
        <p:txBody>
          <a:bodyPr wrap="square" rtlCol="0">
            <a:spAutoFit/>
          </a:bodyPr>
          <a:lstStyle/>
          <a:p>
            <a:pPr marL="285750" indent="-285750">
              <a:buFont typeface="Arial"/>
              <a:buChar char="•"/>
            </a:pPr>
            <a:r>
              <a:rPr lang="en-US" dirty="0" smtClean="0"/>
              <a:t>All </a:t>
            </a:r>
            <a:r>
              <a:rPr lang="en-US" dirty="0" smtClean="0"/>
              <a:t>pitches </a:t>
            </a:r>
            <a:r>
              <a:rPr lang="en-US" dirty="0" smtClean="0"/>
              <a:t>that resulted </a:t>
            </a:r>
            <a:r>
              <a:rPr lang="en-US" dirty="0" smtClean="0"/>
              <a:t>in balls </a:t>
            </a:r>
            <a:r>
              <a:rPr lang="en-US" dirty="0" smtClean="0"/>
              <a:t>in play from 2015 through 2016</a:t>
            </a:r>
          </a:p>
          <a:p>
            <a:pPr marL="285750" indent="-285750">
              <a:buFont typeface="Arial"/>
              <a:buChar char="•"/>
            </a:pPr>
            <a:r>
              <a:rPr lang="en-US" dirty="0" smtClean="0"/>
              <a:t>Data courtesy of FanGraphs and </a:t>
            </a:r>
            <a:r>
              <a:rPr lang="en-US" dirty="0" err="1" smtClean="0"/>
              <a:t>Statcast</a:t>
            </a:r>
            <a:r>
              <a:rPr lang="en-US" dirty="0" smtClean="0"/>
              <a:t> via </a:t>
            </a:r>
            <a:r>
              <a:rPr lang="en-US" dirty="0" err="1" smtClean="0"/>
              <a:t>BaseballSavant</a:t>
            </a:r>
            <a:endParaRPr lang="en-US" dirty="0"/>
          </a:p>
        </p:txBody>
      </p:sp>
      <p:sp>
        <p:nvSpPr>
          <p:cNvPr id="11" name="TextBox 10"/>
          <p:cNvSpPr txBox="1"/>
          <p:nvPr/>
        </p:nvSpPr>
        <p:spPr>
          <a:xfrm>
            <a:off x="142094" y="1278947"/>
            <a:ext cx="2122536" cy="461665"/>
          </a:xfrm>
          <a:prstGeom prst="rect">
            <a:avLst/>
          </a:prstGeom>
          <a:noFill/>
        </p:spPr>
        <p:txBody>
          <a:bodyPr wrap="square" rtlCol="0">
            <a:spAutoFit/>
          </a:bodyPr>
          <a:lstStyle/>
          <a:p>
            <a:pPr algn="ctr"/>
            <a:r>
              <a:rPr lang="en-US" sz="2400" b="1" dirty="0" smtClean="0">
                <a:latin typeface="Arial"/>
                <a:cs typeface="Arial"/>
              </a:rPr>
              <a:t>DATA</a:t>
            </a:r>
            <a:endParaRPr lang="en-US" sz="2400" b="1" dirty="0">
              <a:latin typeface="Arial"/>
              <a:cs typeface="Arial"/>
            </a:endParaRPr>
          </a:p>
        </p:txBody>
      </p:sp>
      <p:sp>
        <p:nvSpPr>
          <p:cNvPr id="14" name="TextBox 13"/>
          <p:cNvSpPr txBox="1"/>
          <p:nvPr/>
        </p:nvSpPr>
        <p:spPr>
          <a:xfrm>
            <a:off x="2264630" y="2196223"/>
            <a:ext cx="6879370" cy="1754327"/>
          </a:xfrm>
          <a:prstGeom prst="rect">
            <a:avLst/>
          </a:prstGeom>
          <a:noFill/>
        </p:spPr>
        <p:txBody>
          <a:bodyPr wrap="square" rtlCol="0">
            <a:spAutoFit/>
          </a:bodyPr>
          <a:lstStyle/>
          <a:p>
            <a:pPr marL="285750" indent="-285750">
              <a:buFont typeface="Arial"/>
              <a:buChar char="•"/>
            </a:pPr>
            <a:r>
              <a:rPr lang="en-US" dirty="0" smtClean="0"/>
              <a:t>We are interested in traditional double play opportunities where teams might logically want to induce a double play</a:t>
            </a:r>
          </a:p>
          <a:p>
            <a:pPr marL="285750" indent="-285750">
              <a:buFont typeface="Arial"/>
              <a:buChar char="•"/>
            </a:pPr>
            <a:r>
              <a:rPr lang="en-US" dirty="0" smtClean="0"/>
              <a:t>These are defined as having the following features:</a:t>
            </a:r>
          </a:p>
          <a:p>
            <a:pPr marL="742950" lvl="1" indent="-285750">
              <a:buFont typeface="Arial"/>
              <a:buChar char="•"/>
            </a:pPr>
            <a:r>
              <a:rPr lang="en-US" dirty="0" smtClean="0"/>
              <a:t>Less than 2 outs</a:t>
            </a:r>
          </a:p>
          <a:p>
            <a:pPr marL="742950" lvl="1" indent="-285750">
              <a:buFont typeface="Arial"/>
              <a:buChar char="•"/>
            </a:pPr>
            <a:r>
              <a:rPr lang="en-US" dirty="0" smtClean="0"/>
              <a:t>Runners on first base, first and second, first and third, or bases load</a:t>
            </a:r>
          </a:p>
        </p:txBody>
      </p:sp>
      <p:sp>
        <p:nvSpPr>
          <p:cNvPr id="15" name="TextBox 14"/>
          <p:cNvSpPr txBox="1"/>
          <p:nvPr/>
        </p:nvSpPr>
        <p:spPr>
          <a:xfrm>
            <a:off x="124335" y="2711353"/>
            <a:ext cx="2122536" cy="461665"/>
          </a:xfrm>
          <a:prstGeom prst="rect">
            <a:avLst/>
          </a:prstGeom>
          <a:noFill/>
        </p:spPr>
        <p:txBody>
          <a:bodyPr wrap="square" rtlCol="0">
            <a:spAutoFit/>
          </a:bodyPr>
          <a:lstStyle/>
          <a:p>
            <a:pPr algn="ctr"/>
            <a:r>
              <a:rPr lang="en-US" sz="2400" b="1" dirty="0" smtClean="0">
                <a:latin typeface="Arial"/>
                <a:cs typeface="Arial"/>
              </a:rPr>
              <a:t>DEFINITIONS</a:t>
            </a:r>
            <a:endParaRPr lang="en-US" sz="2400" b="1" dirty="0">
              <a:latin typeface="Arial"/>
              <a:cs typeface="Arial"/>
            </a:endParaRPr>
          </a:p>
        </p:txBody>
      </p:sp>
      <p:cxnSp>
        <p:nvCxnSpPr>
          <p:cNvPr id="17" name="Straight Connector 16"/>
          <p:cNvCxnSpPr/>
          <p:nvPr/>
        </p:nvCxnSpPr>
        <p:spPr>
          <a:xfrm>
            <a:off x="457200" y="2118980"/>
            <a:ext cx="8512512" cy="0"/>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246871" y="861501"/>
            <a:ext cx="0" cy="3255789"/>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4478732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Phases and Analytical Plan</a:t>
            </a:r>
            <a:endParaRPr lang="en-US" dirty="0"/>
          </a:p>
        </p:txBody>
      </p:sp>
      <p:sp>
        <p:nvSpPr>
          <p:cNvPr id="3" name="Footer Placeholder 2"/>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1998203" y="804423"/>
            <a:ext cx="7145797" cy="1169551"/>
          </a:xfrm>
          <a:prstGeom prst="rect">
            <a:avLst/>
          </a:prstGeom>
          <a:noFill/>
        </p:spPr>
        <p:txBody>
          <a:bodyPr wrap="square" rtlCol="0">
            <a:spAutoFit/>
          </a:bodyPr>
          <a:lstStyle/>
          <a:p>
            <a:r>
              <a:rPr lang="en-US" sz="1400" dirty="0" smtClean="0"/>
              <a:t>Classifying batted balls that are likely to result in double </a:t>
            </a:r>
            <a:r>
              <a:rPr lang="en-US" sz="1400" dirty="0"/>
              <a:t>p</a:t>
            </a:r>
            <a:r>
              <a:rPr lang="en-US" sz="1400" dirty="0" smtClean="0"/>
              <a:t>lays</a:t>
            </a:r>
          </a:p>
          <a:p>
            <a:pPr marL="285750" indent="-285750">
              <a:buFont typeface="Arial"/>
              <a:buChar char="•"/>
            </a:pPr>
            <a:r>
              <a:rPr lang="en-US" sz="1400" dirty="0" smtClean="0"/>
              <a:t>Given how a ball is struck—velocity, vertical angle, horizontal or spray angle—what is the likelihood that it results in a double play?</a:t>
            </a:r>
          </a:p>
          <a:p>
            <a:pPr marL="285750" indent="-285750">
              <a:buFont typeface="Arial"/>
              <a:buChar char="•"/>
            </a:pPr>
            <a:r>
              <a:rPr lang="en-US" sz="1400" dirty="0" smtClean="0"/>
              <a:t>Classification model then applied to all batted balls to provide likelihood scores for “double play balls”</a:t>
            </a:r>
            <a:endParaRPr lang="en-US" sz="1400" dirty="0"/>
          </a:p>
        </p:txBody>
      </p:sp>
      <p:cxnSp>
        <p:nvCxnSpPr>
          <p:cNvPr id="10" name="Straight Connector 9"/>
          <p:cNvCxnSpPr/>
          <p:nvPr/>
        </p:nvCxnSpPr>
        <p:spPr>
          <a:xfrm>
            <a:off x="1971560" y="861501"/>
            <a:ext cx="0" cy="2937154"/>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44403" y="1190120"/>
            <a:ext cx="2122536" cy="400110"/>
          </a:xfrm>
          <a:prstGeom prst="rect">
            <a:avLst/>
          </a:prstGeom>
          <a:noFill/>
        </p:spPr>
        <p:txBody>
          <a:bodyPr wrap="square" rtlCol="0">
            <a:spAutoFit/>
          </a:bodyPr>
          <a:lstStyle/>
          <a:p>
            <a:pPr algn="ctr"/>
            <a:r>
              <a:rPr lang="en-US" sz="2000" b="1" spc="140" dirty="0" smtClean="0">
                <a:latin typeface="Arial"/>
                <a:cs typeface="Arial"/>
              </a:rPr>
              <a:t>PHASE 1</a:t>
            </a:r>
            <a:endParaRPr lang="en-US" sz="2000" b="1" spc="140" dirty="0">
              <a:latin typeface="Arial"/>
              <a:cs typeface="Arial"/>
            </a:endParaRPr>
          </a:p>
        </p:txBody>
      </p:sp>
      <p:sp>
        <p:nvSpPr>
          <p:cNvPr id="15" name="TextBox 14"/>
          <p:cNvSpPr txBox="1"/>
          <p:nvPr/>
        </p:nvSpPr>
        <p:spPr>
          <a:xfrm>
            <a:off x="44403" y="2336269"/>
            <a:ext cx="2122536" cy="400110"/>
          </a:xfrm>
          <a:prstGeom prst="rect">
            <a:avLst/>
          </a:prstGeom>
          <a:noFill/>
        </p:spPr>
        <p:txBody>
          <a:bodyPr wrap="square" rtlCol="0">
            <a:spAutoFit/>
          </a:bodyPr>
          <a:lstStyle/>
          <a:p>
            <a:pPr algn="ctr"/>
            <a:r>
              <a:rPr lang="en-US" sz="2000" b="1" spc="140" dirty="0" smtClean="0">
                <a:latin typeface="Arial"/>
                <a:cs typeface="Arial"/>
              </a:rPr>
              <a:t>PHASE 2</a:t>
            </a:r>
            <a:endParaRPr lang="en-US" sz="2000" b="1" spc="140" dirty="0">
              <a:latin typeface="Arial"/>
              <a:cs typeface="Arial"/>
            </a:endParaRPr>
          </a:p>
        </p:txBody>
      </p:sp>
      <p:sp>
        <p:nvSpPr>
          <p:cNvPr id="9" name="TextBox 8"/>
          <p:cNvSpPr txBox="1"/>
          <p:nvPr/>
        </p:nvSpPr>
        <p:spPr>
          <a:xfrm>
            <a:off x="44403" y="3290961"/>
            <a:ext cx="2122536" cy="400110"/>
          </a:xfrm>
          <a:prstGeom prst="rect">
            <a:avLst/>
          </a:prstGeom>
          <a:noFill/>
        </p:spPr>
        <p:txBody>
          <a:bodyPr wrap="square" rtlCol="0">
            <a:spAutoFit/>
          </a:bodyPr>
          <a:lstStyle/>
          <a:p>
            <a:pPr algn="ctr"/>
            <a:r>
              <a:rPr lang="en-US" sz="2000" b="1" spc="140" dirty="0" smtClean="0">
                <a:latin typeface="Arial"/>
                <a:cs typeface="Arial"/>
              </a:rPr>
              <a:t>PHASE 3</a:t>
            </a:r>
            <a:endParaRPr lang="en-US" sz="2000" b="1" spc="140" dirty="0">
              <a:latin typeface="Arial"/>
              <a:cs typeface="Arial"/>
            </a:endParaRPr>
          </a:p>
        </p:txBody>
      </p:sp>
      <p:sp>
        <p:nvSpPr>
          <p:cNvPr id="12" name="TextBox 11"/>
          <p:cNvSpPr txBox="1"/>
          <p:nvPr/>
        </p:nvSpPr>
        <p:spPr>
          <a:xfrm>
            <a:off x="1998203" y="1920337"/>
            <a:ext cx="7145797" cy="1169551"/>
          </a:xfrm>
          <a:prstGeom prst="rect">
            <a:avLst/>
          </a:prstGeom>
          <a:noFill/>
        </p:spPr>
        <p:txBody>
          <a:bodyPr wrap="square" rtlCol="0">
            <a:spAutoFit/>
          </a:bodyPr>
          <a:lstStyle/>
          <a:p>
            <a:r>
              <a:rPr lang="en-US" sz="1400" dirty="0" smtClean="0"/>
              <a:t>Modeling the situational characteristics that increase the likelihood of inducing batted balls that lead to double plays</a:t>
            </a:r>
          </a:p>
          <a:p>
            <a:pPr marL="285750" indent="-285750">
              <a:buFont typeface="Arial"/>
              <a:buChar char="•"/>
            </a:pPr>
            <a:r>
              <a:rPr lang="en-US" sz="1400" dirty="0" smtClean="0"/>
              <a:t>Velocity</a:t>
            </a:r>
            <a:r>
              <a:rPr lang="en-US" sz="1400" dirty="0" smtClean="0"/>
              <a:t>, Spin Rate, Vertical and Horizontal Location, </a:t>
            </a:r>
            <a:r>
              <a:rPr lang="en-US" sz="1400" dirty="0" smtClean="0"/>
              <a:t>Movement, </a:t>
            </a:r>
            <a:r>
              <a:rPr lang="en-US" sz="1400" dirty="0" smtClean="0"/>
              <a:t>etc</a:t>
            </a:r>
            <a:r>
              <a:rPr lang="en-US" sz="1400" dirty="0" smtClean="0"/>
              <a:t>.</a:t>
            </a:r>
          </a:p>
          <a:p>
            <a:pPr marL="285750" indent="-285750">
              <a:buFont typeface="Arial"/>
              <a:buChar char="•"/>
            </a:pPr>
            <a:r>
              <a:rPr lang="en-US" sz="1400" dirty="0"/>
              <a:t>Given specific batters and pitchers, what type of pitch will increase the likelihood of inducing a double play ball</a:t>
            </a:r>
            <a:r>
              <a:rPr lang="en-US" sz="1400" dirty="0" smtClean="0"/>
              <a:t>?</a:t>
            </a:r>
            <a:endParaRPr lang="en-US" sz="1400" dirty="0"/>
          </a:p>
        </p:txBody>
      </p:sp>
      <p:sp>
        <p:nvSpPr>
          <p:cNvPr id="13" name="TextBox 12"/>
          <p:cNvSpPr txBox="1"/>
          <p:nvPr/>
        </p:nvSpPr>
        <p:spPr>
          <a:xfrm>
            <a:off x="1998203" y="3059991"/>
            <a:ext cx="7145797" cy="738664"/>
          </a:xfrm>
          <a:prstGeom prst="rect">
            <a:avLst/>
          </a:prstGeom>
          <a:noFill/>
        </p:spPr>
        <p:txBody>
          <a:bodyPr wrap="square" rtlCol="0">
            <a:spAutoFit/>
          </a:bodyPr>
          <a:lstStyle/>
          <a:p>
            <a:r>
              <a:rPr lang="en-US" sz="1400" dirty="0" smtClean="0"/>
              <a:t>Developing a tool to </a:t>
            </a:r>
            <a:r>
              <a:rPr lang="en-US" sz="1400" dirty="0" smtClean="0"/>
              <a:t>optimize double play opportunities</a:t>
            </a:r>
            <a:endParaRPr lang="en-US" sz="1400" dirty="0" smtClean="0"/>
          </a:p>
          <a:p>
            <a:pPr marL="285750" indent="-285750">
              <a:buFont typeface="Arial"/>
              <a:buChar char="•"/>
            </a:pPr>
            <a:r>
              <a:rPr lang="en-US" sz="1400" dirty="0" smtClean="0"/>
              <a:t>Given the pitchers and batters involved in a given plate appearance, what kind of pitch will maximize the likelihood of a double play if contact is made</a:t>
            </a:r>
            <a:endParaRPr lang="en-US" sz="1400" dirty="0"/>
          </a:p>
        </p:txBody>
      </p:sp>
      <p:cxnSp>
        <p:nvCxnSpPr>
          <p:cNvPr id="16" name="Straight Connector 15"/>
          <p:cNvCxnSpPr/>
          <p:nvPr/>
        </p:nvCxnSpPr>
        <p:spPr>
          <a:xfrm>
            <a:off x="457200" y="1944659"/>
            <a:ext cx="8512512" cy="0"/>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3071945"/>
            <a:ext cx="8512512" cy="0"/>
          </a:xfrm>
          <a:prstGeom prst="line">
            <a:avLst/>
          </a:prstGeom>
          <a:ln w="9525" cmpd="sng">
            <a:prstDash val="sysDash"/>
          </a:ln>
        </p:spPr>
        <p:style>
          <a:lnRef idx="2">
            <a:schemeClr val="accent1"/>
          </a:lnRef>
          <a:fillRef idx="0">
            <a:schemeClr val="accent1"/>
          </a:fillRef>
          <a:effectRef idx="1">
            <a:schemeClr val="accent1"/>
          </a:effectRef>
          <a:fontRef idx="minor">
            <a:schemeClr val="tx1"/>
          </a:fontRef>
        </p:style>
      </p:cxnSp>
      <p:sp>
        <p:nvSpPr>
          <p:cNvPr id="14" name="Title 1"/>
          <p:cNvSpPr txBox="1">
            <a:spLocks/>
          </p:cNvSpPr>
          <p:nvPr/>
        </p:nvSpPr>
        <p:spPr>
          <a:xfrm>
            <a:off x="457200" y="3937672"/>
            <a:ext cx="8229600" cy="85725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400" dirty="0" smtClean="0"/>
              <a:t>I will focus on Phases 1 &amp; 2 for today</a:t>
            </a:r>
            <a:endParaRPr lang="en-US" sz="2400" dirty="0"/>
          </a:p>
        </p:txBody>
      </p:sp>
    </p:spTree>
    <p:extLst>
      <p:ext uri="{BB962C8B-B14F-4D97-AF65-F5344CB8AC3E}">
        <p14:creationId xmlns:p14="http://schemas.microsoft.com/office/powerpoint/2010/main" val="350579746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Classifying double play</a:t>
            </a:r>
            <a:br>
              <a:rPr lang="en-US" dirty="0" smtClean="0"/>
            </a:br>
            <a:r>
              <a:rPr lang="en-US" dirty="0" smtClean="0"/>
              <a:t>batted balls</a:t>
            </a:r>
            <a:endParaRPr lang="en-US" dirty="0"/>
          </a:p>
        </p:txBody>
      </p:sp>
      <p:sp>
        <p:nvSpPr>
          <p:cNvPr id="3" name="Text Placeholder 2"/>
          <p:cNvSpPr>
            <a:spLocks noGrp="1"/>
          </p:cNvSpPr>
          <p:nvPr>
            <p:ph type="body" idx="1"/>
          </p:nvPr>
        </p:nvSpPr>
        <p:spPr/>
        <p:txBody>
          <a:bodyPr/>
          <a:lstStyle/>
          <a:p>
            <a:r>
              <a:rPr lang="en-US" dirty="0" smtClean="0"/>
              <a:t>PHASE 1</a:t>
            </a:r>
            <a:endParaRPr lang="en-US" dirty="0"/>
          </a:p>
        </p:txBody>
      </p:sp>
      <p:sp>
        <p:nvSpPr>
          <p:cNvPr id="4" name="Footer Placeholder 3"/>
          <p:cNvSpPr>
            <a:spLocks noGrp="1"/>
          </p:cNvSpPr>
          <p:nvPr>
            <p:ph type="ftr" sz="quarter" idx="11"/>
          </p:nvPr>
        </p:nvSpPr>
        <p:spPr/>
        <p:txBody>
          <a:bodyPr/>
          <a:lstStyle/>
          <a:p>
            <a:r>
              <a:rPr lang="en-US" smtClean="0"/>
              <a:t>@BillPetti | billpetti.github.io</a:t>
            </a:r>
            <a:endParaRPr lang="en-US"/>
          </a:p>
        </p:txBody>
      </p:sp>
    </p:spTree>
    <p:extLst>
      <p:ext uri="{BB962C8B-B14F-4D97-AF65-F5344CB8AC3E}">
        <p14:creationId xmlns:p14="http://schemas.microsoft.com/office/powerpoint/2010/main" val="57593469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713"/>
            <a:ext cx="8229600" cy="857250"/>
          </a:xfrm>
        </p:spPr>
        <p:txBody>
          <a:bodyPr>
            <a:noAutofit/>
          </a:bodyPr>
          <a:lstStyle/>
          <a:p>
            <a:r>
              <a:rPr lang="en-US" sz="2000" dirty="0" smtClean="0"/>
              <a:t>Distribution of Ground Ball Double Plays by Batter Handedness:</a:t>
            </a:r>
            <a:br>
              <a:rPr lang="en-US" sz="2000" dirty="0" smtClean="0"/>
            </a:br>
            <a:r>
              <a:rPr lang="en-US" sz="2000" dirty="0" smtClean="0"/>
              <a:t>Exit Velocity</a:t>
            </a:r>
            <a:endParaRPr lang="en-US" sz="2000" dirty="0"/>
          </a:p>
        </p:txBody>
      </p:sp>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6" name="Picture 5" descr="dist_speed_dp_rhh.pdf"/>
          <p:cNvPicPr>
            <a:picLocks/>
          </p:cNvPicPr>
          <p:nvPr/>
        </p:nvPicPr>
        <p:blipFill>
          <a:blip r:embed="rId2">
            <a:extLst>
              <a:ext uri="{28A0092B-C50C-407E-A947-70E740481C1C}">
                <a14:useLocalDpi xmlns:a14="http://schemas.microsoft.com/office/drawing/2010/main" val="0"/>
              </a:ext>
            </a:extLst>
          </a:blip>
          <a:stretch>
            <a:fillRect/>
          </a:stretch>
        </p:blipFill>
        <p:spPr>
          <a:xfrm>
            <a:off x="0" y="875963"/>
            <a:ext cx="4572000" cy="3891300"/>
          </a:xfrm>
          <a:prstGeom prst="rect">
            <a:avLst/>
          </a:prstGeom>
        </p:spPr>
      </p:pic>
      <p:pic>
        <p:nvPicPr>
          <p:cNvPr id="7" name="Picture 6" descr="dist_speed_dp_lhh.pdf"/>
          <p:cNvPicPr>
            <a:picLocks/>
          </p:cNvPicPr>
          <p:nvPr/>
        </p:nvPicPr>
        <p:blipFill>
          <a:blip r:embed="rId3">
            <a:extLst>
              <a:ext uri="{28A0092B-C50C-407E-A947-70E740481C1C}">
                <a14:useLocalDpi xmlns:a14="http://schemas.microsoft.com/office/drawing/2010/main" val="0"/>
              </a:ext>
            </a:extLst>
          </a:blip>
          <a:stretch>
            <a:fillRect/>
          </a:stretch>
        </p:blipFill>
        <p:spPr>
          <a:xfrm>
            <a:off x="4572000" y="875962"/>
            <a:ext cx="4572000" cy="3891301"/>
          </a:xfrm>
          <a:prstGeom prst="rect">
            <a:avLst/>
          </a:prstGeom>
        </p:spPr>
      </p:pic>
    </p:spTree>
    <p:extLst>
      <p:ext uri="{BB962C8B-B14F-4D97-AF65-F5344CB8AC3E}">
        <p14:creationId xmlns:p14="http://schemas.microsoft.com/office/powerpoint/2010/main" val="322600563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713"/>
            <a:ext cx="8229600" cy="857250"/>
          </a:xfrm>
        </p:spPr>
        <p:txBody>
          <a:bodyPr>
            <a:noAutofit/>
          </a:bodyPr>
          <a:lstStyle/>
          <a:p>
            <a:r>
              <a:rPr lang="en-US" sz="2000" dirty="0" smtClean="0"/>
              <a:t>Distribution of Ground Ball Double Plays by Batter Handedness:</a:t>
            </a:r>
            <a:br>
              <a:rPr lang="en-US" sz="2000" dirty="0" smtClean="0"/>
            </a:br>
            <a:r>
              <a:rPr lang="en-US" sz="2000" dirty="0" smtClean="0"/>
              <a:t>Launch Angle</a:t>
            </a:r>
            <a:endParaRPr lang="en-US" sz="2000" dirty="0"/>
          </a:p>
        </p:txBody>
      </p:sp>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pic>
        <p:nvPicPr>
          <p:cNvPr id="7" name="Picture 6" descr="dist_angle_dp_lhh.pdf"/>
          <p:cNvPicPr>
            <a:picLocks/>
          </p:cNvPicPr>
          <p:nvPr/>
        </p:nvPicPr>
        <p:blipFill>
          <a:blip r:embed="rId2">
            <a:extLst>
              <a:ext uri="{28A0092B-C50C-407E-A947-70E740481C1C}">
                <a14:useLocalDpi xmlns:a14="http://schemas.microsoft.com/office/drawing/2010/main" val="0"/>
              </a:ext>
            </a:extLst>
          </a:blip>
          <a:stretch>
            <a:fillRect/>
          </a:stretch>
        </p:blipFill>
        <p:spPr>
          <a:xfrm>
            <a:off x="4572000" y="871919"/>
            <a:ext cx="4572000" cy="3895344"/>
          </a:xfrm>
          <a:prstGeom prst="rect">
            <a:avLst/>
          </a:prstGeom>
        </p:spPr>
      </p:pic>
      <p:pic>
        <p:nvPicPr>
          <p:cNvPr id="8" name="Picture 7" descr="dist_angle_dp_rhh.pdf"/>
          <p:cNvPicPr>
            <a:picLocks/>
          </p:cNvPicPr>
          <p:nvPr/>
        </p:nvPicPr>
        <p:blipFill>
          <a:blip r:embed="rId3">
            <a:extLst>
              <a:ext uri="{28A0092B-C50C-407E-A947-70E740481C1C}">
                <a14:useLocalDpi xmlns:a14="http://schemas.microsoft.com/office/drawing/2010/main" val="0"/>
              </a:ext>
            </a:extLst>
          </a:blip>
          <a:stretch>
            <a:fillRect/>
          </a:stretch>
        </p:blipFill>
        <p:spPr>
          <a:xfrm>
            <a:off x="0" y="871919"/>
            <a:ext cx="4572000" cy="3895344"/>
          </a:xfrm>
          <a:prstGeom prst="rect">
            <a:avLst/>
          </a:prstGeom>
        </p:spPr>
      </p:pic>
    </p:spTree>
    <p:extLst>
      <p:ext uri="{BB962C8B-B14F-4D97-AF65-F5344CB8AC3E}">
        <p14:creationId xmlns:p14="http://schemas.microsoft.com/office/powerpoint/2010/main" val="52871929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solidFill>
                  <a:schemeClr val="tx2">
                    <a:lumMod val="40000"/>
                    <a:lumOff val="60000"/>
                  </a:schemeClr>
                </a:solidFill>
              </a:rPr>
              <a:t>@BillPetti | billpetti.github.io</a:t>
            </a:r>
            <a:endParaRPr lang="en-US" dirty="0" smtClean="0">
              <a:solidFill>
                <a:schemeClr val="tx2">
                  <a:lumMod val="40000"/>
                  <a:lumOff val="60000"/>
                </a:schemeClr>
              </a:solidFill>
            </a:endParaRPr>
          </a:p>
        </p:txBody>
      </p:sp>
      <p:sp>
        <p:nvSpPr>
          <p:cNvPr id="7" name="TextBox 6"/>
          <p:cNvSpPr txBox="1"/>
          <p:nvPr/>
        </p:nvSpPr>
        <p:spPr>
          <a:xfrm>
            <a:off x="6722844" y="621706"/>
            <a:ext cx="2421156" cy="3416320"/>
          </a:xfrm>
          <a:prstGeom prst="rect">
            <a:avLst/>
          </a:prstGeom>
          <a:noFill/>
        </p:spPr>
        <p:txBody>
          <a:bodyPr wrap="square" rtlCol="0">
            <a:spAutoFit/>
          </a:bodyPr>
          <a:lstStyle/>
          <a:p>
            <a:pPr marL="285750" indent="-285750">
              <a:buFont typeface="Arial"/>
              <a:buChar char="•"/>
            </a:pPr>
            <a:r>
              <a:rPr lang="en-US" dirty="0" smtClean="0"/>
              <a:t>Regardless of handedness, the combination of launch angle and exit velocity look similar by handedness</a:t>
            </a:r>
          </a:p>
          <a:p>
            <a:endParaRPr lang="en-US" dirty="0" smtClean="0"/>
          </a:p>
          <a:p>
            <a:pPr marL="285750" indent="-285750">
              <a:buFont typeface="Arial"/>
              <a:buChar char="•"/>
            </a:pPr>
            <a:r>
              <a:rPr lang="en-US" dirty="0" smtClean="0"/>
              <a:t>Highest frequency between 0 &amp; -10 degrees and 95-100 mph</a:t>
            </a:r>
          </a:p>
        </p:txBody>
      </p:sp>
      <p:pic>
        <p:nvPicPr>
          <p:cNvPr id="8" name="Picture 7" descr="density_speed_angle_d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656294" cy="4767263"/>
          </a:xfrm>
          <a:prstGeom prst="rect">
            <a:avLst/>
          </a:prstGeom>
        </p:spPr>
      </p:pic>
    </p:spTree>
    <p:extLst>
      <p:ext uri="{BB962C8B-B14F-4D97-AF65-F5344CB8AC3E}">
        <p14:creationId xmlns:p14="http://schemas.microsoft.com/office/powerpoint/2010/main" val="145746232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Bill Personal 1">
      <a:dk1>
        <a:srgbClr val="10253F"/>
      </a:dk1>
      <a:lt1>
        <a:sysClr val="window" lastClr="FFFFFF"/>
      </a:lt1>
      <a:dk2>
        <a:srgbClr val="3B3B3B"/>
      </a:dk2>
      <a:lt2>
        <a:srgbClr val="D4D2D0"/>
      </a:lt2>
      <a:accent1>
        <a:srgbClr val="1C3A54"/>
      </a:accent1>
      <a:accent2>
        <a:srgbClr val="007FB2"/>
      </a:accent2>
      <a:accent3>
        <a:srgbClr val="99C8DA"/>
      </a:accent3>
      <a:accent4>
        <a:srgbClr val="F0F6DB"/>
      </a:accent4>
      <a:accent5>
        <a:srgbClr val="D07821"/>
      </a:accent5>
      <a:accent6>
        <a:srgbClr val="7E848D"/>
      </a:accent6>
      <a:hlink>
        <a:srgbClr val="AA8654"/>
      </a:hlink>
      <a:folHlink>
        <a:srgbClr val="215968"/>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华文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11949</TotalTime>
  <Words>1386</Words>
  <Application>Microsoft Macintosh PowerPoint</Application>
  <PresentationFormat>On-screen Show (16:9)</PresentationFormat>
  <Paragraphs>141</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Rolling a Pair:  Optimizing the Chances of a Double Play Ball</vt:lpstr>
      <vt:lpstr>Motivation for the study</vt:lpstr>
      <vt:lpstr>Motivation for the study</vt:lpstr>
      <vt:lpstr>Data and Methodology Details</vt:lpstr>
      <vt:lpstr>Phases and Analytical Plan</vt:lpstr>
      <vt:lpstr>Classifying double play batted balls</vt:lpstr>
      <vt:lpstr>Distribution of Ground Ball Double Plays by Batter Handedness: Exit Velocity</vt:lpstr>
      <vt:lpstr>Distribution of Ground Ball Double Plays by Batter Handedness: Launch Angle</vt:lpstr>
      <vt:lpstr>PowerPoint Presentation</vt:lpstr>
      <vt:lpstr>Distribution of Ground Ball Double Plays by Batter Handedness: Spray Angle</vt:lpstr>
      <vt:lpstr>PowerPoint Presentation</vt:lpstr>
      <vt:lpstr>Double Play Modeling Notes</vt:lpstr>
      <vt:lpstr>Double Play Classification Results</vt:lpstr>
      <vt:lpstr>Launch Angle does most of the work, with  Spray Angle and Exit Velocity a distant second and third</vt:lpstr>
      <vt:lpstr>How I’m feeling after Phase 1</vt:lpstr>
      <vt:lpstr>Predicting the inducement of a ground ball double play</vt:lpstr>
      <vt:lpstr>Double Play Contact Modeling Notes</vt:lpstr>
      <vt:lpstr>Double Play Contact Modeling Notes</vt:lpstr>
      <vt:lpstr>Double Play Contact Modeling Notes</vt:lpstr>
      <vt:lpstr>How I’m feeling after Phase 2</vt:lpstr>
      <vt:lpstr>Wrapping Up/Next Steps</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Rolling a Pair:  Optimizing the Chances of a Double Play Ball</dc:title>
  <dc:creator>William Petti</dc:creator>
  <cp:lastModifiedBy>William Petti</cp:lastModifiedBy>
  <cp:revision>56</cp:revision>
  <dcterms:created xsi:type="dcterms:W3CDTF">2017-07-11T11:10:08Z</dcterms:created>
  <dcterms:modified xsi:type="dcterms:W3CDTF">2017-08-06T12:48:40Z</dcterms:modified>
</cp:coreProperties>
</file>